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55" r:id="rId2"/>
    <p:sldId id="452" r:id="rId3"/>
    <p:sldId id="419" r:id="rId4"/>
    <p:sldId id="463" r:id="rId5"/>
    <p:sldId id="465" r:id="rId6"/>
    <p:sldId id="464" r:id="rId7"/>
    <p:sldId id="469" r:id="rId8"/>
    <p:sldId id="466" r:id="rId9"/>
    <p:sldId id="476" r:id="rId10"/>
    <p:sldId id="479" r:id="rId11"/>
    <p:sldId id="478" r:id="rId12"/>
    <p:sldId id="481" r:id="rId13"/>
    <p:sldId id="482" r:id="rId14"/>
    <p:sldId id="486" r:id="rId15"/>
    <p:sldId id="485" r:id="rId16"/>
    <p:sldId id="480" r:id="rId17"/>
  </p:sldIdLst>
  <p:sldSz cx="9906000" cy="6858000" type="A4"/>
  <p:notesSz cx="6889750" cy="1002188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60958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2191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82875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438339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3047924" algn="l" defTabSz="121917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3657509" algn="l" defTabSz="121917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4267093" algn="l" defTabSz="121917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4876678" algn="l" defTabSz="121917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1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3D69B"/>
    <a:srgbClr val="AFA9B3"/>
    <a:srgbClr val="D6D2D8"/>
    <a:srgbClr val="B3B8BD"/>
    <a:srgbClr val="C3C7CB"/>
    <a:srgbClr val="D2D5D8"/>
    <a:srgbClr val="C7CBCF"/>
    <a:srgbClr val="B8B9C4"/>
    <a:srgbClr val="B0B0B0"/>
    <a:srgbClr val="558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01" autoAdjust="0"/>
    <p:restoredTop sz="57673" autoAdjust="0"/>
  </p:normalViewPr>
  <p:slideViewPr>
    <p:cSldViewPr>
      <p:cViewPr varScale="1">
        <p:scale>
          <a:sx n="61" d="100"/>
          <a:sy n="61" d="100"/>
        </p:scale>
        <p:origin x="1110" y="36"/>
      </p:cViewPr>
      <p:guideLst>
        <p:guide orient="horz" pos="2161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607DF0-056E-454E-B606-E7F3C47EFA8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5559" cy="501094"/>
          </a:xfrm>
          <a:prstGeom prst="rect">
            <a:avLst/>
          </a:prstGeom>
        </p:spPr>
        <p:txBody>
          <a:bodyPr vert="horz" lIns="96598" tIns="48299" rIns="96598" bIns="4829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6CE490-69DD-455A-8A4C-24C76ACEE54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02598" y="0"/>
            <a:ext cx="2985559" cy="501094"/>
          </a:xfrm>
          <a:prstGeom prst="rect">
            <a:avLst/>
          </a:prstGeom>
        </p:spPr>
        <p:txBody>
          <a:bodyPr vert="horz" lIns="96598" tIns="48299" rIns="96598" bIns="4829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932C8D68-9D4A-4C34-8804-0ADA45F348BD}" type="datetimeFigureOut">
              <a:rPr lang="en-US"/>
              <a:pPr>
                <a:defRPr/>
              </a:pPr>
              <a:t>12/3/2022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8FAE833-21DC-4E1F-9D28-27E4F201A82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30250" y="750888"/>
            <a:ext cx="5429250" cy="37592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598" tIns="48299" rIns="96598" bIns="4829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C86B456-8DD0-421D-A9BB-074FEC53C3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976" y="4760396"/>
            <a:ext cx="5511800" cy="4509850"/>
          </a:xfrm>
          <a:prstGeom prst="rect">
            <a:avLst/>
          </a:prstGeom>
        </p:spPr>
        <p:txBody>
          <a:bodyPr vert="horz" lIns="96598" tIns="48299" rIns="96598" bIns="4829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1BB61B-8F97-46C4-BD38-8C7E9ED992A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519054"/>
            <a:ext cx="2985559" cy="501094"/>
          </a:xfrm>
          <a:prstGeom prst="rect">
            <a:avLst/>
          </a:prstGeom>
        </p:spPr>
        <p:txBody>
          <a:bodyPr vert="horz" lIns="96598" tIns="48299" rIns="96598" bIns="4829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0CBEC-1E87-45D9-8B60-819FBE575F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02598" y="9519054"/>
            <a:ext cx="2985559" cy="501094"/>
          </a:xfrm>
          <a:prstGeom prst="rect">
            <a:avLst/>
          </a:prstGeom>
        </p:spPr>
        <p:txBody>
          <a:bodyPr vert="horz" wrap="square" lIns="96598" tIns="48299" rIns="96598" bIns="4829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1EBA798-9A3A-495D-BF9F-1AF85150A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rtl="0" eaLnBrk="0" fontAlgn="base" hangingPunct="0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EBA798-9A3A-495D-BF9F-1AF85150A932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16552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EBA798-9A3A-495D-BF9F-1AF85150A932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47099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EBA798-9A3A-495D-BF9F-1AF85150A932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313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EBA798-9A3A-495D-BF9F-1AF85150A932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25389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EBA798-9A3A-495D-BF9F-1AF85150A932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1029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EBA798-9A3A-495D-BF9F-1AF85150A932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2010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EBA798-9A3A-495D-BF9F-1AF85150A932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54446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EBA798-9A3A-495D-BF9F-1AF85150A932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98480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EBA798-9A3A-495D-BF9F-1AF85150A932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1939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EBA798-9A3A-495D-BF9F-1AF85150A932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65961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EBA798-9A3A-495D-BF9F-1AF85150A932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8658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EBA798-9A3A-495D-BF9F-1AF85150A932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75865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EBA798-9A3A-495D-BF9F-1AF85150A932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1029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EBA798-9A3A-495D-BF9F-1AF85150A932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5972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EBA798-9A3A-495D-BF9F-1AF85150A932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953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EBA798-9A3A-495D-BF9F-1AF85150A932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2580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9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5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0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59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81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76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71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67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62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94E29A-55CC-45C0-97CA-3080DECFB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39775-BCDA-4982-A754-1298AE42B750}" type="datetime1">
              <a:rPr lang="en-US" smtClean="0"/>
              <a:t>12/3/2022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B5FD9-105C-4463-911C-BE6732224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FA794-AC18-4C7D-BF45-A959B6585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D3D7D-8D63-4E7E-B9AA-FCA8909E0A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770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815B90-3636-4240-AF8F-9F3312CA7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18DAF-905D-4326-8676-5C82D2F7A56D}" type="datetime1">
              <a:rPr lang="en-US" smtClean="0"/>
              <a:t>12/3/2022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3CBAE-0D33-4AD1-80E8-F0C069A83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A3C18-A288-445A-88FA-08FCA6CD1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D11EF2-69AD-4A8F-9DBB-74B4B57E63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721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06376"/>
            <a:ext cx="222885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1" y="206376"/>
            <a:ext cx="652145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286B1-3D82-47E3-841F-AF52CC878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860754-69D1-4DA8-862C-21E9DB6C88B3}" type="datetime1">
              <a:rPr lang="en-US" smtClean="0"/>
              <a:t>12/3/2022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2925F-51A5-4BBF-B5E5-1B5CB4089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DF7FA-AC7B-450C-9196-38431B16A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27EFB0-435E-487B-A331-4D009444A0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1534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66FD5-2E7A-42A3-AFA4-FC25FC10E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2B3C62-1221-4580-9ACC-1731B66081B6}" type="datetime1">
              <a:rPr lang="en-US" smtClean="0"/>
              <a:t>12/3/2022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067E7-9864-4769-95A3-89B8052FD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35A87-A67D-434F-A8C8-7147E15CD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30616A-2034-4AFF-A1BD-0996FD3421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949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7" y="4406902"/>
            <a:ext cx="8420100" cy="1362075"/>
          </a:xfrm>
        </p:spPr>
        <p:txBody>
          <a:bodyPr anchor="t"/>
          <a:lstStyle>
            <a:lvl1pPr algn="l">
              <a:defRPr sz="4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7" y="2906713"/>
            <a:ext cx="8420100" cy="1500187"/>
          </a:xfrm>
        </p:spPr>
        <p:txBody>
          <a:bodyPr anchor="b"/>
          <a:lstStyle>
            <a:lvl1pPr marL="0" indent="0">
              <a:buNone/>
              <a:defRPr sz="2167">
                <a:solidFill>
                  <a:schemeClr val="tx1">
                    <a:tint val="75000"/>
                  </a:schemeClr>
                </a:solidFill>
              </a:defRPr>
            </a:lvl1pPr>
            <a:lvl2pPr marL="495304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2pPr>
            <a:lvl3pPr marL="990608" indent="0">
              <a:buNone/>
              <a:defRPr sz="1733">
                <a:solidFill>
                  <a:schemeClr val="tx1">
                    <a:tint val="75000"/>
                  </a:schemeClr>
                </a:solidFill>
              </a:defRPr>
            </a:lvl3pPr>
            <a:lvl4pPr marL="1485913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4pPr>
            <a:lvl5pPr marL="1981216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5pPr>
            <a:lvl6pPr marL="2476520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6pPr>
            <a:lvl7pPr marL="2971824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7pPr>
            <a:lvl8pPr marL="3467128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8pPr>
            <a:lvl9pPr marL="3962433" indent="0">
              <a:buNone/>
              <a:defRPr sz="151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58B01-3F61-4F8F-8A50-2A443709B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C8248-36ED-40E4-83EF-17463942DE60}" type="datetime1">
              <a:rPr lang="en-US" smtClean="0"/>
              <a:t>12/3/2022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B98233-0F58-4E18-BD94-2E53C17A9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8DCF0-C005-4B65-808C-2D066CBAC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BDD1B-5850-449B-894E-837F06E008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5493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1" y="1200154"/>
            <a:ext cx="4375150" cy="339407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200154"/>
            <a:ext cx="4375150" cy="3394073"/>
          </a:xfrm>
        </p:spPr>
        <p:txBody>
          <a:bodyPr/>
          <a:lstStyle>
            <a:lvl1pPr>
              <a:defRPr sz="3033"/>
            </a:lvl1pPr>
            <a:lvl2pPr>
              <a:defRPr sz="2600"/>
            </a:lvl2pPr>
            <a:lvl3pPr>
              <a:defRPr sz="2167"/>
            </a:lvl3pPr>
            <a:lvl4pPr>
              <a:defRPr sz="1950"/>
            </a:lvl4pPr>
            <a:lvl5pPr>
              <a:defRPr sz="1950"/>
            </a:lvl5pPr>
            <a:lvl6pPr>
              <a:defRPr sz="1950"/>
            </a:lvl6pPr>
            <a:lvl7pPr>
              <a:defRPr sz="1950"/>
            </a:lvl7pPr>
            <a:lvl8pPr>
              <a:defRPr sz="1950"/>
            </a:lvl8pPr>
            <a:lvl9pPr>
              <a:defRPr sz="19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3657317-3147-47E4-91A4-E7A74EC53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C70A0-A321-4CE6-82E8-A54A73EC1064}" type="datetime1">
              <a:rPr lang="en-US" smtClean="0"/>
              <a:t>12/3/2022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4985650-8E51-47D5-BAEF-32AB4F8C98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304DC9D-90BC-43DE-A819-2FA96A5F1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58EDB-6C3C-4B19-997D-5F7E72D900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7618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6"/>
            <a:ext cx="4376870" cy="6397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304" indent="0">
              <a:buNone/>
              <a:defRPr sz="2167" b="1"/>
            </a:lvl2pPr>
            <a:lvl3pPr marL="990608" indent="0">
              <a:buNone/>
              <a:defRPr sz="1950" b="1"/>
            </a:lvl3pPr>
            <a:lvl4pPr marL="1485913" indent="0">
              <a:buNone/>
              <a:defRPr sz="1733" b="1"/>
            </a:lvl4pPr>
            <a:lvl5pPr marL="1981216" indent="0">
              <a:buNone/>
              <a:defRPr sz="1733" b="1"/>
            </a:lvl5pPr>
            <a:lvl6pPr marL="2476520" indent="0">
              <a:buNone/>
              <a:defRPr sz="1733" b="1"/>
            </a:lvl6pPr>
            <a:lvl7pPr marL="2971824" indent="0">
              <a:buNone/>
              <a:defRPr sz="1733" b="1"/>
            </a:lvl7pPr>
            <a:lvl8pPr marL="3467128" indent="0">
              <a:buNone/>
              <a:defRPr sz="1733" b="1"/>
            </a:lvl8pPr>
            <a:lvl9pPr marL="3962433" indent="0">
              <a:buNone/>
              <a:defRPr sz="1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3" y="1535116"/>
            <a:ext cx="4378589" cy="63976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5304" indent="0">
              <a:buNone/>
              <a:defRPr sz="2167" b="1"/>
            </a:lvl2pPr>
            <a:lvl3pPr marL="990608" indent="0">
              <a:buNone/>
              <a:defRPr sz="1950" b="1"/>
            </a:lvl3pPr>
            <a:lvl4pPr marL="1485913" indent="0">
              <a:buNone/>
              <a:defRPr sz="1733" b="1"/>
            </a:lvl4pPr>
            <a:lvl5pPr marL="1981216" indent="0">
              <a:buNone/>
              <a:defRPr sz="1733" b="1"/>
            </a:lvl5pPr>
            <a:lvl6pPr marL="2476520" indent="0">
              <a:buNone/>
              <a:defRPr sz="1733" b="1"/>
            </a:lvl6pPr>
            <a:lvl7pPr marL="2971824" indent="0">
              <a:buNone/>
              <a:defRPr sz="1733" b="1"/>
            </a:lvl7pPr>
            <a:lvl8pPr marL="3467128" indent="0">
              <a:buNone/>
              <a:defRPr sz="1733" b="1"/>
            </a:lvl8pPr>
            <a:lvl9pPr marL="3962433" indent="0">
              <a:buNone/>
              <a:defRPr sz="17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3" y="2174875"/>
            <a:ext cx="4378589" cy="3951288"/>
          </a:xfrm>
        </p:spPr>
        <p:txBody>
          <a:bodyPr/>
          <a:lstStyle>
            <a:lvl1pPr>
              <a:defRPr sz="2600"/>
            </a:lvl1pPr>
            <a:lvl2pPr>
              <a:defRPr sz="2167"/>
            </a:lvl2pPr>
            <a:lvl3pPr>
              <a:defRPr sz="1950"/>
            </a:lvl3pPr>
            <a:lvl4pPr>
              <a:defRPr sz="1733"/>
            </a:lvl4pPr>
            <a:lvl5pPr>
              <a:defRPr sz="1733"/>
            </a:lvl5pPr>
            <a:lvl6pPr>
              <a:defRPr sz="1733"/>
            </a:lvl6pPr>
            <a:lvl7pPr>
              <a:defRPr sz="1733"/>
            </a:lvl7pPr>
            <a:lvl8pPr>
              <a:defRPr sz="1733"/>
            </a:lvl8pPr>
            <a:lvl9pPr>
              <a:defRPr sz="17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31FBBB2-641E-4D86-8CBA-661A44A0D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4717D4-A41B-4448-94A7-E7E42EA06140}" type="datetime1">
              <a:rPr lang="en-US" smtClean="0"/>
              <a:t>12/3/2022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0CFDBC6-0EAB-47F6-B88A-D484AC548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6724BC4-9034-4B9B-A2B8-A6E225031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82C900-B2EF-46B6-9B73-F2BBCE41D2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9526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6505EB9-0206-4FCC-9AA0-8C24818EE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46E33-5C32-4A41-AD91-0706EA8DBC8C}" type="datetime1">
              <a:rPr lang="en-US" smtClean="0"/>
              <a:t>12/3/2022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2C98A71-DE7A-4551-8F2C-2DF0D6093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3E85A9F-FA62-49D6-AE3D-565B5BA3C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41947A-A32B-4A0C-ACFA-4BD377FEEB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2568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770EAC9-0BF3-491B-B3C2-8E7FE0AF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D0E4F-4C8E-4328-87AD-5C371085AEDE}" type="datetime1">
              <a:rPr lang="en-US" smtClean="0"/>
              <a:t>12/3/2022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36FC82B-0335-46E1-BC4E-A730C2C63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8E7799E8-FAB5-4770-AE0B-4DC734BA6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B6290-DA67-44C1-9B5D-DBBC529BF9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2745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1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4"/>
            <a:ext cx="5537729" cy="5853113"/>
          </a:xfrm>
        </p:spPr>
        <p:txBody>
          <a:bodyPr/>
          <a:lstStyle>
            <a:lvl1pPr>
              <a:defRPr sz="3467"/>
            </a:lvl1pPr>
            <a:lvl2pPr>
              <a:defRPr sz="3033"/>
            </a:lvl2pPr>
            <a:lvl3pPr>
              <a:defRPr sz="2600"/>
            </a:lvl3pPr>
            <a:lvl4pPr>
              <a:defRPr sz="2167"/>
            </a:lvl4pPr>
            <a:lvl5pPr>
              <a:defRPr sz="2167"/>
            </a:lvl5pPr>
            <a:lvl6pPr>
              <a:defRPr sz="2167"/>
            </a:lvl6pPr>
            <a:lvl7pPr>
              <a:defRPr sz="2167"/>
            </a:lvl7pPr>
            <a:lvl8pPr>
              <a:defRPr sz="2167"/>
            </a:lvl8pPr>
            <a:lvl9pPr>
              <a:defRPr sz="21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3"/>
            <a:ext cx="3259006" cy="4691063"/>
          </a:xfrm>
        </p:spPr>
        <p:txBody>
          <a:bodyPr/>
          <a:lstStyle>
            <a:lvl1pPr marL="0" indent="0">
              <a:buNone/>
              <a:defRPr sz="1517"/>
            </a:lvl1pPr>
            <a:lvl2pPr marL="495304" indent="0">
              <a:buNone/>
              <a:defRPr sz="1300"/>
            </a:lvl2pPr>
            <a:lvl3pPr marL="990608" indent="0">
              <a:buNone/>
              <a:defRPr sz="1083"/>
            </a:lvl3pPr>
            <a:lvl4pPr marL="1485913" indent="0">
              <a:buNone/>
              <a:defRPr sz="975"/>
            </a:lvl4pPr>
            <a:lvl5pPr marL="1981216" indent="0">
              <a:buNone/>
              <a:defRPr sz="975"/>
            </a:lvl5pPr>
            <a:lvl6pPr marL="2476520" indent="0">
              <a:buNone/>
              <a:defRPr sz="975"/>
            </a:lvl6pPr>
            <a:lvl7pPr marL="2971824" indent="0">
              <a:buNone/>
              <a:defRPr sz="975"/>
            </a:lvl7pPr>
            <a:lvl8pPr marL="3467128" indent="0">
              <a:buNone/>
              <a:defRPr sz="975"/>
            </a:lvl8pPr>
            <a:lvl9pPr marL="3962433" indent="0">
              <a:buNone/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F809D67-31A4-4EA3-A7D5-7D4F71954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9C836-1DBF-498D-A0BA-34E8BC66189C}" type="datetime1">
              <a:rPr lang="en-US" smtClean="0"/>
              <a:t>12/3/2022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7DAEE4E-D51D-4A9C-A0D5-55AC28523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6161142-5810-4B76-9366-67E4F8752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41B0CC-2A0E-4934-984F-9B0B36D042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7840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1"/>
            <a:ext cx="5943600" cy="566739"/>
          </a:xfrm>
        </p:spPr>
        <p:txBody>
          <a:bodyPr anchor="b"/>
          <a:lstStyle>
            <a:lvl1pPr algn="l">
              <a:defRPr sz="21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467"/>
            </a:lvl1pPr>
            <a:lvl2pPr marL="495304" indent="0">
              <a:buNone/>
              <a:defRPr sz="3033"/>
            </a:lvl2pPr>
            <a:lvl3pPr marL="990608" indent="0">
              <a:buNone/>
              <a:defRPr sz="2600"/>
            </a:lvl3pPr>
            <a:lvl4pPr marL="1485913" indent="0">
              <a:buNone/>
              <a:defRPr sz="2167"/>
            </a:lvl4pPr>
            <a:lvl5pPr marL="1981216" indent="0">
              <a:buNone/>
              <a:defRPr sz="2167"/>
            </a:lvl5pPr>
            <a:lvl6pPr marL="2476520" indent="0">
              <a:buNone/>
              <a:defRPr sz="2167"/>
            </a:lvl6pPr>
            <a:lvl7pPr marL="2971824" indent="0">
              <a:buNone/>
              <a:defRPr sz="2167"/>
            </a:lvl7pPr>
            <a:lvl8pPr marL="3467128" indent="0">
              <a:buNone/>
              <a:defRPr sz="2167"/>
            </a:lvl8pPr>
            <a:lvl9pPr marL="3962433" indent="0">
              <a:buNone/>
              <a:defRPr sz="2167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40"/>
            <a:ext cx="5943600" cy="804863"/>
          </a:xfrm>
        </p:spPr>
        <p:txBody>
          <a:bodyPr/>
          <a:lstStyle>
            <a:lvl1pPr marL="0" indent="0">
              <a:buNone/>
              <a:defRPr sz="1517"/>
            </a:lvl1pPr>
            <a:lvl2pPr marL="495304" indent="0">
              <a:buNone/>
              <a:defRPr sz="1300"/>
            </a:lvl2pPr>
            <a:lvl3pPr marL="990608" indent="0">
              <a:buNone/>
              <a:defRPr sz="1083"/>
            </a:lvl3pPr>
            <a:lvl4pPr marL="1485913" indent="0">
              <a:buNone/>
              <a:defRPr sz="975"/>
            </a:lvl4pPr>
            <a:lvl5pPr marL="1981216" indent="0">
              <a:buNone/>
              <a:defRPr sz="975"/>
            </a:lvl5pPr>
            <a:lvl6pPr marL="2476520" indent="0">
              <a:buNone/>
              <a:defRPr sz="975"/>
            </a:lvl6pPr>
            <a:lvl7pPr marL="2971824" indent="0">
              <a:buNone/>
              <a:defRPr sz="975"/>
            </a:lvl7pPr>
            <a:lvl8pPr marL="3467128" indent="0">
              <a:buNone/>
              <a:defRPr sz="975"/>
            </a:lvl8pPr>
            <a:lvl9pPr marL="3962433" indent="0">
              <a:buNone/>
              <a:defRPr sz="9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2884DA4-F91C-49A1-93AD-71E4D05E2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7B2A-80B6-43F7-B4C7-46F5F756F3A9}" type="datetime1">
              <a:rPr lang="en-US" smtClean="0"/>
              <a:t>12/3/2022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013630D-5095-4E01-8066-92D059752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85D7B4F-A1F1-4DC3-858C-DEA6BC838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FA2D1F-28C2-47C5-A19E-78E8B822DD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9726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0353303-4742-4835-9782-2A39782658D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95300" y="275167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BC72AFE-5A53-4B7E-8ED9-4B961CF70D8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95300" y="1600203"/>
            <a:ext cx="89154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7D21FB-54EE-41F8-B2ED-9D2BACDC93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95300" y="6356354"/>
            <a:ext cx="23114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A08282-63A3-4CB9-A12F-C15F1D43D28B}" type="datetime1">
              <a:rPr lang="en-US" smtClean="0"/>
              <a:t>12/3/2022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92D043-BFEB-4F99-847C-C7B0C91E7F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84550" y="6356354"/>
            <a:ext cx="31369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FE639B-63E5-41DA-952A-FBFB9BAB2A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99300" y="6356354"/>
            <a:ext cx="23114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8AEBAC4-EA18-4D1E-8E21-C034B14D72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7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" pitchFamily="34" charset="0"/>
        </a:defRPr>
      </a:lvl5pPr>
      <a:lvl6pPr marL="495304" algn="ctr" rtl="0" fontAlgn="base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" pitchFamily="34" charset="0"/>
        </a:defRPr>
      </a:lvl6pPr>
      <a:lvl7pPr marL="990608" algn="ctr" rtl="0" fontAlgn="base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" pitchFamily="34" charset="0"/>
        </a:defRPr>
      </a:lvl7pPr>
      <a:lvl8pPr marL="1485913" algn="ctr" rtl="0" fontAlgn="base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" pitchFamily="34" charset="0"/>
        </a:defRPr>
      </a:lvl8pPr>
      <a:lvl9pPr marL="1981216" algn="ctr" rtl="0" fontAlgn="base">
        <a:spcBef>
          <a:spcPct val="0"/>
        </a:spcBef>
        <a:spcAft>
          <a:spcPct val="0"/>
        </a:spcAft>
        <a:defRPr sz="4767">
          <a:solidFill>
            <a:schemeClr val="tx1"/>
          </a:solidFill>
          <a:latin typeface="Calibri" pitchFamily="34" charset="0"/>
        </a:defRPr>
      </a:lvl9pPr>
    </p:titleStyle>
    <p:bodyStyle>
      <a:lvl1pPr marL="371477" indent="-371477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67" kern="1200">
          <a:solidFill>
            <a:schemeClr val="tx1"/>
          </a:solidFill>
          <a:latin typeface="+mn-lt"/>
          <a:ea typeface="+mn-ea"/>
          <a:cs typeface="+mn-cs"/>
        </a:defRPr>
      </a:lvl1pPr>
      <a:lvl2pPr marL="804870" indent="-309566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033" kern="1200">
          <a:solidFill>
            <a:schemeClr val="tx1"/>
          </a:solidFill>
          <a:latin typeface="+mn-lt"/>
          <a:ea typeface="+mn-ea"/>
          <a:cs typeface="+mn-cs"/>
        </a:defRPr>
      </a:lvl2pPr>
      <a:lvl3pPr marL="1238261" indent="-24765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33565" indent="-24765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67" kern="1200">
          <a:solidFill>
            <a:schemeClr val="tx1"/>
          </a:solidFill>
          <a:latin typeface="+mn-lt"/>
          <a:ea typeface="+mn-ea"/>
          <a:cs typeface="+mn-cs"/>
        </a:defRPr>
      </a:lvl4pPr>
      <a:lvl5pPr marL="2228869" indent="-24765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67" kern="1200">
          <a:solidFill>
            <a:schemeClr val="tx1"/>
          </a:solidFill>
          <a:latin typeface="+mn-lt"/>
          <a:ea typeface="+mn-ea"/>
          <a:cs typeface="+mn-cs"/>
        </a:defRPr>
      </a:lvl5pPr>
      <a:lvl6pPr marL="2724173" indent="-247652" algn="l" defTabSz="990608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6pPr>
      <a:lvl7pPr marL="3219477" indent="-247652" algn="l" defTabSz="990608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7pPr>
      <a:lvl8pPr marL="3714781" indent="-247652" algn="l" defTabSz="990608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8pPr>
      <a:lvl9pPr marL="4210086" indent="-247652" algn="l" defTabSz="990608" rtl="0" eaLnBrk="1" latinLnBrk="0" hangingPunct="1">
        <a:spcBef>
          <a:spcPct val="20000"/>
        </a:spcBef>
        <a:buFont typeface="Arial" pitchFamily="34" charset="0"/>
        <a:buChar char="•"/>
        <a:defRPr sz="21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060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1pPr>
      <a:lvl2pPr marL="495304" algn="l" defTabSz="99060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90608" algn="l" defTabSz="99060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485913" algn="l" defTabSz="99060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4pPr>
      <a:lvl5pPr marL="1981216" algn="l" defTabSz="99060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5pPr>
      <a:lvl6pPr marL="2476520" algn="l" defTabSz="99060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24" algn="l" defTabSz="99060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7pPr>
      <a:lvl8pPr marL="3467128" algn="l" defTabSz="99060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8pPr>
      <a:lvl9pPr marL="3962433" algn="l" defTabSz="990608" rtl="0" eaLnBrk="1" latinLnBrk="0" hangingPunct="1">
        <a:defRPr sz="19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47D926-885C-4175-5C68-3CE2A5DEE612}"/>
              </a:ext>
            </a:extLst>
          </p:cNvPr>
          <p:cNvSpPr/>
          <p:nvPr/>
        </p:nvSpPr>
        <p:spPr>
          <a:xfrm>
            <a:off x="-32927" y="5596738"/>
            <a:ext cx="990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tx2"/>
                </a:solidFill>
                <a:latin typeface="Arial Narrow" panose="020B0606020202030204" pitchFamily="34" charset="0"/>
              </a:rPr>
              <a:t>Chrysses Nicolaides, </a:t>
            </a:r>
          </a:p>
          <a:p>
            <a:pPr algn="ctr"/>
            <a:r>
              <a:rPr lang="en-GB" sz="1200" dirty="0">
                <a:solidFill>
                  <a:schemeClr val="tx2"/>
                </a:solidFill>
                <a:latin typeface="Arial Narrow" panose="020B0606020202030204" pitchFamily="34" charset="0"/>
              </a:rPr>
              <a:t>Member Mission Board of the European Commission for Climate Neutral and Smart Cities</a:t>
            </a:r>
            <a:endParaRPr lang="el-GR" sz="12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ctr"/>
            <a:endParaRPr lang="en-GB" sz="12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200" b="1" dirty="0">
                <a:solidFill>
                  <a:schemeClr val="tx2"/>
                </a:solidFill>
                <a:latin typeface="Arial Narrow" panose="020B0606020202030204" pitchFamily="34" charset="0"/>
              </a:rPr>
              <a:t>November 2022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34E6D-8D76-8F75-7876-C788D6AD8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0728"/>
            <a:ext cx="9906000" cy="4517293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A47DA5D-461C-1513-DEA3-B092570EA3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6653481"/>
              </p:ext>
            </p:extLst>
          </p:nvPr>
        </p:nvGraphicFramePr>
        <p:xfrm>
          <a:off x="3642903" y="3239374"/>
          <a:ext cx="2798352" cy="1573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4439306" imgH="2495317" progId="CorelDraw.Graphic.20">
                  <p:embed/>
                </p:oleObj>
              </mc:Choice>
              <mc:Fallback>
                <p:oleObj name="CorelDRAW" r:id="rId4" imgW="4439306" imgH="2495317" progId="CorelDraw.Graphic.20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B1875F30-9D48-4EDF-B2E4-D6AE8D9AC5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42903" y="3239374"/>
                        <a:ext cx="2798352" cy="1573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7A83059-0D8A-3E6D-ACC8-C69B71D5E8CC}"/>
              </a:ext>
            </a:extLst>
          </p:cNvPr>
          <p:cNvSpPr txBox="1"/>
          <p:nvPr/>
        </p:nvSpPr>
        <p:spPr>
          <a:xfrm>
            <a:off x="1496616" y="1568400"/>
            <a:ext cx="68469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000" dirty="0">
                <a:solidFill>
                  <a:schemeClr val="bg1"/>
                </a:solidFill>
                <a:latin typeface="+mj-lt"/>
              </a:rPr>
              <a:t>Η Ευρωπαϊκή Αποστολή </a:t>
            </a:r>
          </a:p>
          <a:p>
            <a:pPr algn="ctr"/>
            <a:endParaRPr lang="el-GR" sz="20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l-GR" sz="2000" dirty="0">
                <a:solidFill>
                  <a:schemeClr val="bg1"/>
                </a:solidFill>
                <a:latin typeface="+mj-lt"/>
              </a:rPr>
              <a:t>των Κλιματικά Ουδέτερων και Έξυπνων Πόλεων </a:t>
            </a:r>
          </a:p>
          <a:p>
            <a:pPr algn="ctr"/>
            <a:endParaRPr lang="el-GR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26FD57-595F-323D-3411-07B2A51D30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910" y="3539198"/>
            <a:ext cx="1738079" cy="681890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6C155CA5-A93D-3AA0-17FE-329C67514A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0" y="4568623"/>
            <a:ext cx="2000672" cy="3034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E7CBE6-689E-AD31-8D82-6441293891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7286" y="95625"/>
            <a:ext cx="1987468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85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AAB2EE-AA8C-4367-B2FC-CDE990609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B6290-DA67-44C1-9B5D-DBBC529BF912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4099" name="AutoShape 2" descr="Image result for european commission">
            <a:extLst>
              <a:ext uri="{FF2B5EF4-FFF2-40B4-BE49-F238E27FC236}">
                <a16:creationId xmlns:a16="http://schemas.microsoft.com/office/drawing/2014/main" id="{12F578A7-9467-46CA-A92A-ABDC9754F5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4100" name="AutoShape 4" descr="Image result for european commission">
            <a:extLst>
              <a:ext uri="{FF2B5EF4-FFF2-40B4-BE49-F238E27FC236}">
                <a16:creationId xmlns:a16="http://schemas.microsoft.com/office/drawing/2014/main" id="{86C5567B-6BE3-4569-AFD8-958E6AD899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4101" name="AutoShape 8" descr="Image result for EIB">
            <a:extLst>
              <a:ext uri="{FF2B5EF4-FFF2-40B4-BE49-F238E27FC236}">
                <a16:creationId xmlns:a16="http://schemas.microsoft.com/office/drawing/2014/main" id="{C032130B-BFA7-4E9B-A7A3-98F4FA12D4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4102" name="AutoShape 10" descr="Image result for EIB">
            <a:extLst>
              <a:ext uri="{FF2B5EF4-FFF2-40B4-BE49-F238E27FC236}">
                <a16:creationId xmlns:a16="http://schemas.microsoft.com/office/drawing/2014/main" id="{23E3BFC4-1F8A-418B-A2DB-DA73B09101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4103" name="AutoShape 12" descr="Image result for EIB">
            <a:extLst>
              <a:ext uri="{FF2B5EF4-FFF2-40B4-BE49-F238E27FC236}">
                <a16:creationId xmlns:a16="http://schemas.microsoft.com/office/drawing/2014/main" id="{3CA45789-A924-439A-8662-71BB29E897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8" name="AutoShape 2" descr="Image result for european commission">
            <a:extLst>
              <a:ext uri="{FF2B5EF4-FFF2-40B4-BE49-F238E27FC236}">
                <a16:creationId xmlns:a16="http://schemas.microsoft.com/office/drawing/2014/main" id="{2C5E94D3-6DE2-A0CD-8AB9-1666FAA461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10" name="AutoShape 4" descr="Image result for european commission">
            <a:extLst>
              <a:ext uri="{FF2B5EF4-FFF2-40B4-BE49-F238E27FC236}">
                <a16:creationId xmlns:a16="http://schemas.microsoft.com/office/drawing/2014/main" id="{CDD248BB-1909-0196-F5AD-98182620C7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11" name="AutoShape 8" descr="Image result for EIB">
            <a:extLst>
              <a:ext uri="{FF2B5EF4-FFF2-40B4-BE49-F238E27FC236}">
                <a16:creationId xmlns:a16="http://schemas.microsoft.com/office/drawing/2014/main" id="{56366DE1-D164-8C1B-5138-19B7936E87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12" name="AutoShape 10" descr="Image result for EIB">
            <a:extLst>
              <a:ext uri="{FF2B5EF4-FFF2-40B4-BE49-F238E27FC236}">
                <a16:creationId xmlns:a16="http://schemas.microsoft.com/office/drawing/2014/main" id="{C4F75792-4B12-481F-5C65-2A9717CEA5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14" name="AutoShape 12" descr="Image result for EIB">
            <a:extLst>
              <a:ext uri="{FF2B5EF4-FFF2-40B4-BE49-F238E27FC236}">
                <a16:creationId xmlns:a16="http://schemas.microsoft.com/office/drawing/2014/main" id="{455C67EC-09D6-2FEB-0049-59BB9B55FD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8178697-2F00-BD41-E475-B699E2797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775" y="218633"/>
            <a:ext cx="789745" cy="7860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4FE5F9B-4E7E-701C-E53D-DEFDAA5EECD8}"/>
              </a:ext>
            </a:extLst>
          </p:cNvPr>
          <p:cNvSpPr txBox="1"/>
          <p:nvPr/>
        </p:nvSpPr>
        <p:spPr>
          <a:xfrm>
            <a:off x="7643083" y="411840"/>
            <a:ext cx="1223413" cy="505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894" dirty="0">
                <a:solidFill>
                  <a:schemeClr val="accent1"/>
                </a:solidFill>
              </a:rPr>
              <a:t>EU Mission</a:t>
            </a:r>
          </a:p>
          <a:p>
            <a:pPr algn="r"/>
            <a:r>
              <a:rPr lang="en-GB" sz="894" dirty="0">
                <a:solidFill>
                  <a:schemeClr val="accent1"/>
                </a:solidFill>
              </a:rPr>
              <a:t>Climate-neutral and </a:t>
            </a:r>
          </a:p>
          <a:p>
            <a:pPr algn="r"/>
            <a:r>
              <a:rPr lang="en-GB" sz="894" dirty="0">
                <a:solidFill>
                  <a:schemeClr val="accent1"/>
                </a:solidFill>
              </a:rPr>
              <a:t>Smart cities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B19DD8F4-5423-9976-1732-A5E4E8327BC3}"/>
              </a:ext>
            </a:extLst>
          </p:cNvPr>
          <p:cNvSpPr txBox="1">
            <a:spLocks/>
          </p:cNvSpPr>
          <p:nvPr/>
        </p:nvSpPr>
        <p:spPr>
          <a:xfrm>
            <a:off x="416497" y="1700808"/>
            <a:ext cx="9017590" cy="4311206"/>
          </a:xfrm>
          <a:prstGeom prst="rect">
            <a:avLst/>
          </a:prstGeom>
        </p:spPr>
        <p:txBody>
          <a:bodyPr/>
          <a:lstStyle>
            <a:lvl1pPr marL="371477" indent="-37147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70" indent="-30956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0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8261" indent="-24765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3565" indent="-24765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8869" indent="-24765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4173" indent="-247652" algn="l" defTabSz="9906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477" indent="-247652" algn="l" defTabSz="9906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781" indent="-247652" algn="l" defTabSz="9906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0086" indent="-247652" algn="l" defTabSz="9906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/>
              <a:t> </a:t>
            </a:r>
            <a:endParaRPr lang="en-I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EFF4C9-78D8-1419-72DC-AB55136985AB}"/>
              </a:ext>
            </a:extLst>
          </p:cNvPr>
          <p:cNvSpPr txBox="1"/>
          <p:nvPr/>
        </p:nvSpPr>
        <p:spPr>
          <a:xfrm>
            <a:off x="440242" y="2054797"/>
            <a:ext cx="9025516" cy="42473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CY" b="0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Τεχνική υπ</a:t>
            </a:r>
            <a:r>
              <a:rPr lang="el-CY" b="0" i="0" u="none" strike="noStrike" baseline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οστήριξη</a:t>
            </a:r>
            <a:r>
              <a:rPr lang="el-CY" b="0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0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και βοήθεια από την Πλατφόρμα της Αποστολής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b="0" i="0" u="none" strike="noStrike" baseline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CY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Ευκ</a:t>
            </a:r>
            <a:r>
              <a:rPr lang="el-CY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αιρίες </a:t>
            </a:r>
            <a:r>
              <a:rPr lang="el-GR" b="0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χρηματοδότησης από Ευρωπαϊκά κονδύλια και από δημόσιους και ιδιωτικούς φορείς μέσω της πιστοποίησης (Mission </a:t>
            </a:r>
            <a:r>
              <a:rPr lang="el-GR" b="0" i="0" u="none" strike="noStrike" baseline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Label</a:t>
            </a:r>
            <a:r>
              <a:rPr lang="el-GR" b="0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b="0" i="0" u="none" strike="noStrike" baseline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CY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Χ</a:t>
            </a:r>
            <a:r>
              <a:rPr lang="el-GR" b="0" i="0" u="none" strike="noStrike" baseline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ρηματοδότηση</a:t>
            </a:r>
            <a:r>
              <a:rPr lang="el-GR" b="0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δράσεων καινοτομίας, πιλοτικά έργα </a:t>
            </a:r>
            <a:r>
              <a:rPr lang="el-GR" b="0" i="0" u="none" strike="noStrike" baseline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κ.λ.π</a:t>
            </a:r>
            <a:endParaRPr lang="el-GR" b="0" i="0" u="none" strike="noStrike" baseline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b="0" i="0" u="none" strike="noStrike" baseline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0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Υποστήριξη μέσω του </a:t>
            </a:r>
            <a:r>
              <a:rPr lang="el-CY" b="0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</a:t>
            </a:r>
            <a:r>
              <a:rPr lang="el-GR" b="0" i="0" u="none" strike="noStrike" baseline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θνικού</a:t>
            </a:r>
            <a:r>
              <a:rPr lang="el-GR" b="0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CY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Δ</a:t>
            </a:r>
            <a:r>
              <a:rPr lang="el-GR" b="0" i="0" u="none" strike="noStrike" baseline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ικτύου</a:t>
            </a:r>
            <a:r>
              <a:rPr lang="el-GR" b="0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CY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l-GR" b="0" i="0" u="none" strike="noStrike" baseline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υντονισμού</a:t>
            </a:r>
            <a:r>
              <a:rPr lang="el-GR" b="0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πόλεων </a:t>
            </a:r>
            <a:endParaRPr lang="el-GR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b="0" i="0" u="none" strike="noStrike" baseline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0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Ευκαιρίες δικτύωσης, μάθησης και ανταλλαγής εμπειριών μεταξύ των πόλεων </a:t>
            </a:r>
            <a:endParaRPr lang="el-GR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b="0" i="0" u="none" strike="noStrike" baseline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b="0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Υψηλή προβολή – αυξημένο πολιτικό προφίλ - ελκυστικότητα για επενδύσεις, ειδικευμένους εργαζόμενους και συνεργασίες. </a:t>
            </a:r>
          </a:p>
          <a:p>
            <a:r>
              <a:rPr lang="el-GR" b="0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GB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D1BC7F-0A07-0552-5DD6-A8D90C2BF595}"/>
              </a:ext>
            </a:extLst>
          </p:cNvPr>
          <p:cNvSpPr txBox="1"/>
          <p:nvPr/>
        </p:nvSpPr>
        <p:spPr>
          <a:xfrm>
            <a:off x="417963" y="779815"/>
            <a:ext cx="87197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i="0" u="none" strike="noStrike" baseline="0" dirty="0">
                <a:solidFill>
                  <a:schemeClr val="tx2"/>
                </a:solidFill>
                <a:latin typeface="Verdana Pro Cond" panose="020B0606030504040204" pitchFamily="34" charset="0"/>
              </a:rPr>
              <a:t>Τα πιο σημαντικά οφέλη για τις πόλεις της Αποστολής είναι : </a:t>
            </a:r>
          </a:p>
        </p:txBody>
      </p:sp>
    </p:spTree>
    <p:extLst>
      <p:ext uri="{BB962C8B-B14F-4D97-AF65-F5344CB8AC3E}">
        <p14:creationId xmlns:p14="http://schemas.microsoft.com/office/powerpoint/2010/main" val="3438028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AAB2EE-AA8C-4367-B2FC-CDE990609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B6290-DA67-44C1-9B5D-DBBC529BF912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4099" name="AutoShape 2" descr="Image result for european commission">
            <a:extLst>
              <a:ext uri="{FF2B5EF4-FFF2-40B4-BE49-F238E27FC236}">
                <a16:creationId xmlns:a16="http://schemas.microsoft.com/office/drawing/2014/main" id="{12F578A7-9467-46CA-A92A-ABDC9754F5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4100" name="AutoShape 4" descr="Image result for european commission">
            <a:extLst>
              <a:ext uri="{FF2B5EF4-FFF2-40B4-BE49-F238E27FC236}">
                <a16:creationId xmlns:a16="http://schemas.microsoft.com/office/drawing/2014/main" id="{86C5567B-6BE3-4569-AFD8-958E6AD899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4101" name="AutoShape 8" descr="Image result for EIB">
            <a:extLst>
              <a:ext uri="{FF2B5EF4-FFF2-40B4-BE49-F238E27FC236}">
                <a16:creationId xmlns:a16="http://schemas.microsoft.com/office/drawing/2014/main" id="{C032130B-BFA7-4E9B-A7A3-98F4FA12D4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4102" name="AutoShape 10" descr="Image result for EIB">
            <a:extLst>
              <a:ext uri="{FF2B5EF4-FFF2-40B4-BE49-F238E27FC236}">
                <a16:creationId xmlns:a16="http://schemas.microsoft.com/office/drawing/2014/main" id="{23E3BFC4-1F8A-418B-A2DB-DA73B09101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4103" name="AutoShape 12" descr="Image result for EIB">
            <a:extLst>
              <a:ext uri="{FF2B5EF4-FFF2-40B4-BE49-F238E27FC236}">
                <a16:creationId xmlns:a16="http://schemas.microsoft.com/office/drawing/2014/main" id="{3CA45789-A924-439A-8662-71BB29E897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8" name="AutoShape 2" descr="Image result for european commission">
            <a:extLst>
              <a:ext uri="{FF2B5EF4-FFF2-40B4-BE49-F238E27FC236}">
                <a16:creationId xmlns:a16="http://schemas.microsoft.com/office/drawing/2014/main" id="{2C5E94D3-6DE2-A0CD-8AB9-1666FAA461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10" name="AutoShape 4" descr="Image result for european commission">
            <a:extLst>
              <a:ext uri="{FF2B5EF4-FFF2-40B4-BE49-F238E27FC236}">
                <a16:creationId xmlns:a16="http://schemas.microsoft.com/office/drawing/2014/main" id="{CDD248BB-1909-0196-F5AD-98182620C7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11" name="AutoShape 8" descr="Image result for EIB">
            <a:extLst>
              <a:ext uri="{FF2B5EF4-FFF2-40B4-BE49-F238E27FC236}">
                <a16:creationId xmlns:a16="http://schemas.microsoft.com/office/drawing/2014/main" id="{56366DE1-D164-8C1B-5138-19B7936E87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12" name="AutoShape 10" descr="Image result for EIB">
            <a:extLst>
              <a:ext uri="{FF2B5EF4-FFF2-40B4-BE49-F238E27FC236}">
                <a16:creationId xmlns:a16="http://schemas.microsoft.com/office/drawing/2014/main" id="{C4F75792-4B12-481F-5C65-2A9717CEA5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14" name="AutoShape 12" descr="Image result for EIB">
            <a:extLst>
              <a:ext uri="{FF2B5EF4-FFF2-40B4-BE49-F238E27FC236}">
                <a16:creationId xmlns:a16="http://schemas.microsoft.com/office/drawing/2014/main" id="{455C67EC-09D6-2FEB-0049-59BB9B55FD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8178697-2F00-BD41-E475-B699E2797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775" y="218633"/>
            <a:ext cx="789745" cy="7860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4FE5F9B-4E7E-701C-E53D-DEFDAA5EECD8}"/>
              </a:ext>
            </a:extLst>
          </p:cNvPr>
          <p:cNvSpPr txBox="1"/>
          <p:nvPr/>
        </p:nvSpPr>
        <p:spPr>
          <a:xfrm>
            <a:off x="7643083" y="411840"/>
            <a:ext cx="1223413" cy="505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894" dirty="0">
                <a:solidFill>
                  <a:schemeClr val="accent1"/>
                </a:solidFill>
              </a:rPr>
              <a:t>EU Mission</a:t>
            </a:r>
          </a:p>
          <a:p>
            <a:pPr algn="r"/>
            <a:r>
              <a:rPr lang="en-GB" sz="894" dirty="0">
                <a:solidFill>
                  <a:schemeClr val="accent1"/>
                </a:solidFill>
              </a:rPr>
              <a:t>Climate-neutral and </a:t>
            </a:r>
          </a:p>
          <a:p>
            <a:pPr algn="r"/>
            <a:r>
              <a:rPr lang="en-GB" sz="894" dirty="0">
                <a:solidFill>
                  <a:schemeClr val="accent1"/>
                </a:solidFill>
              </a:rPr>
              <a:t>Smart cities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B19DD8F4-5423-9976-1732-A5E4E8327BC3}"/>
              </a:ext>
            </a:extLst>
          </p:cNvPr>
          <p:cNvSpPr txBox="1">
            <a:spLocks/>
          </p:cNvSpPr>
          <p:nvPr/>
        </p:nvSpPr>
        <p:spPr>
          <a:xfrm>
            <a:off x="416497" y="1700808"/>
            <a:ext cx="9017590" cy="4311206"/>
          </a:xfrm>
          <a:prstGeom prst="rect">
            <a:avLst/>
          </a:prstGeom>
        </p:spPr>
        <p:txBody>
          <a:bodyPr/>
          <a:lstStyle>
            <a:lvl1pPr marL="371477" indent="-37147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70" indent="-30956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0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8261" indent="-24765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3565" indent="-24765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8869" indent="-24765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4173" indent="-247652" algn="l" defTabSz="9906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477" indent="-247652" algn="l" defTabSz="9906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781" indent="-247652" algn="l" defTabSz="9906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0086" indent="-247652" algn="l" defTabSz="9906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/>
              <a:t> </a:t>
            </a:r>
            <a:endParaRPr lang="en-I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F9BBD2-7E89-BAFF-0A32-29BFEBB87DFF}"/>
              </a:ext>
            </a:extLst>
          </p:cNvPr>
          <p:cNvSpPr txBox="1"/>
          <p:nvPr/>
        </p:nvSpPr>
        <p:spPr>
          <a:xfrm>
            <a:off x="437714" y="1092684"/>
            <a:ext cx="71671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b="1" dirty="0">
                <a:solidFill>
                  <a:schemeClr val="tx2"/>
                </a:solidFill>
                <a:latin typeface="Verdana Pro Cond" panose="020B0606030504040204" pitchFamily="34" charset="0"/>
                <a:ea typeface="Calibri" panose="020F0502020204030204" pitchFamily="34" charset="0"/>
              </a:rPr>
              <a:t>Προκλήσεις</a:t>
            </a:r>
            <a:r>
              <a:rPr lang="en-GB" sz="2600" b="1" dirty="0">
                <a:solidFill>
                  <a:schemeClr val="tx2"/>
                </a:solidFill>
                <a:latin typeface="Verdana Pro Cond" panose="020B0606030504040204" pitchFamily="34" charset="0"/>
                <a:ea typeface="Calibri" panose="020F0502020204030204" pitchFamily="34" charset="0"/>
              </a:rPr>
              <a:t> </a:t>
            </a:r>
            <a:r>
              <a:rPr lang="el-GR" sz="2600" b="1" dirty="0">
                <a:solidFill>
                  <a:schemeClr val="tx2"/>
                </a:solidFill>
                <a:latin typeface="Verdana Pro Cond" panose="020B0606030504040204" pitchFamily="34" charset="0"/>
                <a:ea typeface="Calibri" panose="020F0502020204030204" pitchFamily="34" charset="0"/>
              </a:rPr>
              <a:t>που πρέπει να ξεπεραστούν</a:t>
            </a:r>
            <a:endParaRPr lang="en-GB" sz="2600" b="1" dirty="0">
              <a:solidFill>
                <a:schemeClr val="tx2"/>
              </a:solidFill>
              <a:latin typeface="Verdana Pro Cond" panose="020B060603050404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6ABEE8-88DC-6F2F-BB6E-4A6959A686D9}"/>
              </a:ext>
            </a:extLst>
          </p:cNvPr>
          <p:cNvSpPr txBox="1"/>
          <p:nvPr/>
        </p:nvSpPr>
        <p:spPr>
          <a:xfrm>
            <a:off x="577098" y="1898812"/>
            <a:ext cx="8553155" cy="3593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8606" indent="-278606">
              <a:buFont typeface="Arial" panose="020B0604020202020204" pitchFamily="34" charset="0"/>
              <a:buChar char="•"/>
            </a:pPr>
            <a:r>
              <a:rPr lang="el-GR" sz="1625" dirty="0">
                <a:solidFill>
                  <a:schemeClr val="tx2"/>
                </a:solidFill>
                <a:ea typeface="Times New Roman" panose="02020603050405020304" pitchFamily="18" charset="0"/>
              </a:rPr>
              <a:t>Συστημική προσέγγιση για την ενσωμάτωση χρηματοδοτήσεων για τη δοκιμή, την εφαρμογή και την κλιμάκωση καινοτόμων και έξυπνων λύσεων για τις πόλεις</a:t>
            </a:r>
            <a:endParaRPr lang="en-GB" sz="1625" dirty="0">
              <a:solidFill>
                <a:schemeClr val="tx2"/>
              </a:solidFill>
              <a:ea typeface="Times New Roman" panose="02020603050405020304" pitchFamily="18" charset="0"/>
            </a:endParaRPr>
          </a:p>
          <a:p>
            <a:pPr marL="278606" indent="-278606">
              <a:buFont typeface="Symbol" panose="05050102010706020507" pitchFamily="18" charset="2"/>
              <a:buChar char=""/>
            </a:pPr>
            <a:endParaRPr lang="el-GR" sz="1625" dirty="0">
              <a:solidFill>
                <a:schemeClr val="tx2"/>
              </a:solidFill>
              <a:ea typeface="Times New Roman" panose="02020603050405020304" pitchFamily="18" charset="0"/>
            </a:endParaRPr>
          </a:p>
          <a:p>
            <a:pPr marL="278606" indent="-278606">
              <a:buFont typeface="Symbol" panose="05050102010706020507" pitchFamily="18" charset="2"/>
              <a:buChar char=""/>
            </a:pPr>
            <a:r>
              <a:rPr lang="el-GR" sz="1625" dirty="0">
                <a:solidFill>
                  <a:schemeClr val="tx2"/>
                </a:solidFill>
                <a:ea typeface="Times New Roman" panose="02020603050405020304" pitchFamily="18" charset="0"/>
              </a:rPr>
              <a:t>Οι απαιτούμενες δεξιότητες και τεχνογνωσία για την επίτευξη της κλιματικής ουδετερότητας</a:t>
            </a:r>
            <a:endParaRPr lang="en-GB" sz="1625" dirty="0">
              <a:solidFill>
                <a:schemeClr val="tx2"/>
              </a:solidFill>
              <a:ea typeface="Times New Roman" panose="02020603050405020304" pitchFamily="18" charset="0"/>
            </a:endParaRPr>
          </a:p>
          <a:p>
            <a:pPr marL="278606" indent="-278606">
              <a:buFont typeface="Symbol" panose="05050102010706020507" pitchFamily="18" charset="2"/>
              <a:buChar char=""/>
            </a:pPr>
            <a:endParaRPr lang="el-GR" sz="1625" dirty="0">
              <a:solidFill>
                <a:schemeClr val="tx2"/>
              </a:solidFill>
              <a:ea typeface="Times New Roman" panose="02020603050405020304" pitchFamily="18" charset="0"/>
            </a:endParaRPr>
          </a:p>
          <a:p>
            <a:pPr marL="278606" indent="-278606">
              <a:buFont typeface="Symbol" panose="05050102010706020507" pitchFamily="18" charset="2"/>
              <a:buChar char=""/>
            </a:pPr>
            <a:r>
              <a:rPr lang="el-GR" sz="1625" dirty="0">
                <a:solidFill>
                  <a:schemeClr val="tx2"/>
                </a:solidFill>
                <a:ea typeface="Times New Roman" panose="02020603050405020304" pitchFamily="18" charset="0"/>
              </a:rPr>
              <a:t>Καινοτόμοι μηχανισμοί για τη συμμετοχή των πολιτών και άλλων ενδιαφερομένων – ιδιωτικών και δημόσιων οργανισμών, για να κερδηθεί η υποστήριξή τους για κλιματική ουδετερότητα</a:t>
            </a:r>
            <a:endParaRPr lang="en-GB" sz="1625" dirty="0">
              <a:solidFill>
                <a:schemeClr val="tx2"/>
              </a:solidFill>
              <a:ea typeface="Times New Roman" panose="02020603050405020304" pitchFamily="18" charset="0"/>
            </a:endParaRPr>
          </a:p>
          <a:p>
            <a:pPr marL="278606" indent="-278606">
              <a:buFont typeface="Symbol" panose="05050102010706020507" pitchFamily="18" charset="2"/>
              <a:buChar char=""/>
            </a:pPr>
            <a:endParaRPr lang="el-GR" sz="1625" dirty="0">
              <a:solidFill>
                <a:schemeClr val="tx2"/>
              </a:solidFill>
              <a:ea typeface="Times New Roman" panose="02020603050405020304" pitchFamily="18" charset="0"/>
            </a:endParaRPr>
          </a:p>
          <a:p>
            <a:pPr marL="278606" indent="-278606">
              <a:buFont typeface="Symbol" panose="05050102010706020507" pitchFamily="18" charset="2"/>
              <a:buChar char=""/>
            </a:pPr>
            <a:r>
              <a:rPr lang="el-GR" sz="1625" dirty="0">
                <a:solidFill>
                  <a:schemeClr val="tx2"/>
                </a:solidFill>
                <a:ea typeface="Times New Roman" panose="02020603050405020304" pitchFamily="18" charset="0"/>
              </a:rPr>
              <a:t>Ένα ισχυρό πλαίσιο παρακολούθησης και αξιολόγησης</a:t>
            </a:r>
            <a:endParaRPr lang="en-GB" sz="1625" dirty="0">
              <a:solidFill>
                <a:schemeClr val="tx2"/>
              </a:solidFill>
              <a:ea typeface="Times New Roman" panose="02020603050405020304" pitchFamily="18" charset="0"/>
            </a:endParaRPr>
          </a:p>
          <a:p>
            <a:pPr marL="278606" indent="-278606">
              <a:buFont typeface="Symbol" panose="05050102010706020507" pitchFamily="18" charset="2"/>
              <a:buChar char=""/>
            </a:pPr>
            <a:endParaRPr lang="el-GR" sz="1625" dirty="0">
              <a:solidFill>
                <a:schemeClr val="tx2"/>
              </a:solidFill>
              <a:ea typeface="Times New Roman" panose="02020603050405020304" pitchFamily="18" charset="0"/>
            </a:endParaRPr>
          </a:p>
          <a:p>
            <a:pPr marL="278606" indent="-278606">
              <a:buFont typeface="Symbol" panose="05050102010706020507" pitchFamily="18" charset="2"/>
              <a:buChar char=""/>
            </a:pPr>
            <a:r>
              <a:rPr lang="el-GR" sz="1625" dirty="0">
                <a:solidFill>
                  <a:schemeClr val="tx2"/>
                </a:solidFill>
                <a:ea typeface="Times New Roman" panose="02020603050405020304" pitchFamily="18" charset="0"/>
              </a:rPr>
              <a:t>Πολιτική υποστήριξη από όλα τα επίπεδα διακυβέρνησης (ΕΕ, εθνική, περιφερειακή, τοπική) που ελέγχει τους μοχλούς  για τους κανονισμούς ή/και τις χρηματοδοτήσεις</a:t>
            </a:r>
            <a:endParaRPr lang="en-GB" sz="1625" dirty="0">
              <a:solidFill>
                <a:schemeClr val="tx2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538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AAB2EE-AA8C-4367-B2FC-CDE990609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B6290-DA67-44C1-9B5D-DBBC529BF912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sp>
        <p:nvSpPr>
          <p:cNvPr id="4099" name="AutoShape 2" descr="Image result for european commission">
            <a:extLst>
              <a:ext uri="{FF2B5EF4-FFF2-40B4-BE49-F238E27FC236}">
                <a16:creationId xmlns:a16="http://schemas.microsoft.com/office/drawing/2014/main" id="{12F578A7-9467-46CA-A92A-ABDC9754F5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4100" name="AutoShape 4" descr="Image result for european commission">
            <a:extLst>
              <a:ext uri="{FF2B5EF4-FFF2-40B4-BE49-F238E27FC236}">
                <a16:creationId xmlns:a16="http://schemas.microsoft.com/office/drawing/2014/main" id="{86C5567B-6BE3-4569-AFD8-958E6AD899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4101" name="AutoShape 8" descr="Image result for EIB">
            <a:extLst>
              <a:ext uri="{FF2B5EF4-FFF2-40B4-BE49-F238E27FC236}">
                <a16:creationId xmlns:a16="http://schemas.microsoft.com/office/drawing/2014/main" id="{C032130B-BFA7-4E9B-A7A3-98F4FA12D4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4102" name="AutoShape 10" descr="Image result for EIB">
            <a:extLst>
              <a:ext uri="{FF2B5EF4-FFF2-40B4-BE49-F238E27FC236}">
                <a16:creationId xmlns:a16="http://schemas.microsoft.com/office/drawing/2014/main" id="{23E3BFC4-1F8A-418B-A2DB-DA73B09101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4103" name="AutoShape 12" descr="Image result for EIB">
            <a:extLst>
              <a:ext uri="{FF2B5EF4-FFF2-40B4-BE49-F238E27FC236}">
                <a16:creationId xmlns:a16="http://schemas.microsoft.com/office/drawing/2014/main" id="{3CA45789-A924-439A-8662-71BB29E897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8" name="AutoShape 2" descr="Image result for european commission">
            <a:extLst>
              <a:ext uri="{FF2B5EF4-FFF2-40B4-BE49-F238E27FC236}">
                <a16:creationId xmlns:a16="http://schemas.microsoft.com/office/drawing/2014/main" id="{2C5E94D3-6DE2-A0CD-8AB9-1666FAA461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10" name="AutoShape 4" descr="Image result for european commission">
            <a:extLst>
              <a:ext uri="{FF2B5EF4-FFF2-40B4-BE49-F238E27FC236}">
                <a16:creationId xmlns:a16="http://schemas.microsoft.com/office/drawing/2014/main" id="{CDD248BB-1909-0196-F5AD-98182620C7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11" name="AutoShape 8" descr="Image result for EIB">
            <a:extLst>
              <a:ext uri="{FF2B5EF4-FFF2-40B4-BE49-F238E27FC236}">
                <a16:creationId xmlns:a16="http://schemas.microsoft.com/office/drawing/2014/main" id="{56366DE1-D164-8C1B-5138-19B7936E87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12" name="AutoShape 10" descr="Image result for EIB">
            <a:extLst>
              <a:ext uri="{FF2B5EF4-FFF2-40B4-BE49-F238E27FC236}">
                <a16:creationId xmlns:a16="http://schemas.microsoft.com/office/drawing/2014/main" id="{C4F75792-4B12-481F-5C65-2A9717CEA5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14" name="AutoShape 12" descr="Image result for EIB">
            <a:extLst>
              <a:ext uri="{FF2B5EF4-FFF2-40B4-BE49-F238E27FC236}">
                <a16:creationId xmlns:a16="http://schemas.microsoft.com/office/drawing/2014/main" id="{455C67EC-09D6-2FEB-0049-59BB9B55FD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8178697-2F00-BD41-E475-B699E2797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775" y="218633"/>
            <a:ext cx="789745" cy="7860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4FE5F9B-4E7E-701C-E53D-DEFDAA5EECD8}"/>
              </a:ext>
            </a:extLst>
          </p:cNvPr>
          <p:cNvSpPr txBox="1"/>
          <p:nvPr/>
        </p:nvSpPr>
        <p:spPr>
          <a:xfrm>
            <a:off x="7643083" y="411840"/>
            <a:ext cx="1223413" cy="505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894" dirty="0">
                <a:solidFill>
                  <a:schemeClr val="accent1"/>
                </a:solidFill>
              </a:rPr>
              <a:t>EU Mission</a:t>
            </a:r>
          </a:p>
          <a:p>
            <a:pPr algn="r"/>
            <a:r>
              <a:rPr lang="en-GB" sz="894" dirty="0">
                <a:solidFill>
                  <a:schemeClr val="accent1"/>
                </a:solidFill>
              </a:rPr>
              <a:t>Climate-neutral and </a:t>
            </a:r>
          </a:p>
          <a:p>
            <a:pPr algn="r"/>
            <a:r>
              <a:rPr lang="en-GB" sz="894" dirty="0">
                <a:solidFill>
                  <a:schemeClr val="accent1"/>
                </a:solidFill>
              </a:rPr>
              <a:t>Smart cities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B19DD8F4-5423-9976-1732-A5E4E8327BC3}"/>
              </a:ext>
            </a:extLst>
          </p:cNvPr>
          <p:cNvSpPr txBox="1">
            <a:spLocks/>
          </p:cNvSpPr>
          <p:nvPr/>
        </p:nvSpPr>
        <p:spPr>
          <a:xfrm>
            <a:off x="416497" y="1700808"/>
            <a:ext cx="9017590" cy="4311206"/>
          </a:xfrm>
          <a:prstGeom prst="rect">
            <a:avLst/>
          </a:prstGeom>
        </p:spPr>
        <p:txBody>
          <a:bodyPr/>
          <a:lstStyle>
            <a:lvl1pPr marL="371477" indent="-37147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70" indent="-30956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0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8261" indent="-24765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3565" indent="-24765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8869" indent="-24765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4173" indent="-247652" algn="l" defTabSz="9906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477" indent="-247652" algn="l" defTabSz="9906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781" indent="-247652" algn="l" defTabSz="9906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0086" indent="-247652" algn="l" defTabSz="9906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/>
              <a:t> </a:t>
            </a:r>
            <a:endParaRPr lang="en-I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14DB9F-ECC6-8230-3C07-1622F7A9AD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167" y="712996"/>
            <a:ext cx="8315665" cy="543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656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AAB2EE-AA8C-4367-B2FC-CDE990609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B6290-DA67-44C1-9B5D-DBBC529BF912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4099" name="AutoShape 2" descr="Image result for european commission">
            <a:extLst>
              <a:ext uri="{FF2B5EF4-FFF2-40B4-BE49-F238E27FC236}">
                <a16:creationId xmlns:a16="http://schemas.microsoft.com/office/drawing/2014/main" id="{12F578A7-9467-46CA-A92A-ABDC9754F5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4100" name="AutoShape 4" descr="Image result for european commission">
            <a:extLst>
              <a:ext uri="{FF2B5EF4-FFF2-40B4-BE49-F238E27FC236}">
                <a16:creationId xmlns:a16="http://schemas.microsoft.com/office/drawing/2014/main" id="{86C5567B-6BE3-4569-AFD8-958E6AD899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4101" name="AutoShape 8" descr="Image result for EIB">
            <a:extLst>
              <a:ext uri="{FF2B5EF4-FFF2-40B4-BE49-F238E27FC236}">
                <a16:creationId xmlns:a16="http://schemas.microsoft.com/office/drawing/2014/main" id="{C032130B-BFA7-4E9B-A7A3-98F4FA12D4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4102" name="AutoShape 10" descr="Image result for EIB">
            <a:extLst>
              <a:ext uri="{FF2B5EF4-FFF2-40B4-BE49-F238E27FC236}">
                <a16:creationId xmlns:a16="http://schemas.microsoft.com/office/drawing/2014/main" id="{23E3BFC4-1F8A-418B-A2DB-DA73B09101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4103" name="AutoShape 12" descr="Image result for EIB">
            <a:extLst>
              <a:ext uri="{FF2B5EF4-FFF2-40B4-BE49-F238E27FC236}">
                <a16:creationId xmlns:a16="http://schemas.microsoft.com/office/drawing/2014/main" id="{3CA45789-A924-439A-8662-71BB29E897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8" name="AutoShape 2" descr="Image result for european commission">
            <a:extLst>
              <a:ext uri="{FF2B5EF4-FFF2-40B4-BE49-F238E27FC236}">
                <a16:creationId xmlns:a16="http://schemas.microsoft.com/office/drawing/2014/main" id="{2C5E94D3-6DE2-A0CD-8AB9-1666FAA461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10" name="AutoShape 4" descr="Image result for european commission">
            <a:extLst>
              <a:ext uri="{FF2B5EF4-FFF2-40B4-BE49-F238E27FC236}">
                <a16:creationId xmlns:a16="http://schemas.microsoft.com/office/drawing/2014/main" id="{CDD248BB-1909-0196-F5AD-98182620C7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11" name="AutoShape 8" descr="Image result for EIB">
            <a:extLst>
              <a:ext uri="{FF2B5EF4-FFF2-40B4-BE49-F238E27FC236}">
                <a16:creationId xmlns:a16="http://schemas.microsoft.com/office/drawing/2014/main" id="{56366DE1-D164-8C1B-5138-19B7936E87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12" name="AutoShape 10" descr="Image result for EIB">
            <a:extLst>
              <a:ext uri="{FF2B5EF4-FFF2-40B4-BE49-F238E27FC236}">
                <a16:creationId xmlns:a16="http://schemas.microsoft.com/office/drawing/2014/main" id="{C4F75792-4B12-481F-5C65-2A9717CEA5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14" name="AutoShape 12" descr="Image result for EIB">
            <a:extLst>
              <a:ext uri="{FF2B5EF4-FFF2-40B4-BE49-F238E27FC236}">
                <a16:creationId xmlns:a16="http://schemas.microsoft.com/office/drawing/2014/main" id="{455C67EC-09D6-2FEB-0049-59BB9B55FD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8178697-2F00-BD41-E475-B699E2797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775" y="218633"/>
            <a:ext cx="789745" cy="7860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4FE5F9B-4E7E-701C-E53D-DEFDAA5EECD8}"/>
              </a:ext>
            </a:extLst>
          </p:cNvPr>
          <p:cNvSpPr txBox="1"/>
          <p:nvPr/>
        </p:nvSpPr>
        <p:spPr>
          <a:xfrm>
            <a:off x="7643083" y="411840"/>
            <a:ext cx="1223413" cy="505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894" dirty="0">
                <a:solidFill>
                  <a:schemeClr val="accent1"/>
                </a:solidFill>
              </a:rPr>
              <a:t>EU Mission</a:t>
            </a:r>
          </a:p>
          <a:p>
            <a:pPr algn="r"/>
            <a:r>
              <a:rPr lang="en-GB" sz="894" dirty="0">
                <a:solidFill>
                  <a:schemeClr val="accent1"/>
                </a:solidFill>
              </a:rPr>
              <a:t>Climate-neutral and </a:t>
            </a:r>
          </a:p>
          <a:p>
            <a:pPr algn="r"/>
            <a:r>
              <a:rPr lang="en-GB" sz="894" dirty="0">
                <a:solidFill>
                  <a:schemeClr val="accent1"/>
                </a:solidFill>
              </a:rPr>
              <a:t>Smart cities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B19DD8F4-5423-9976-1732-A5E4E8327BC3}"/>
              </a:ext>
            </a:extLst>
          </p:cNvPr>
          <p:cNvSpPr txBox="1">
            <a:spLocks/>
          </p:cNvSpPr>
          <p:nvPr/>
        </p:nvSpPr>
        <p:spPr>
          <a:xfrm>
            <a:off x="416497" y="1700808"/>
            <a:ext cx="9017590" cy="4311206"/>
          </a:xfrm>
          <a:prstGeom prst="rect">
            <a:avLst/>
          </a:prstGeom>
        </p:spPr>
        <p:txBody>
          <a:bodyPr/>
          <a:lstStyle>
            <a:lvl1pPr marL="371477" indent="-37147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70" indent="-30956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0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8261" indent="-24765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3565" indent="-24765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8869" indent="-24765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4173" indent="-247652" algn="l" defTabSz="9906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477" indent="-247652" algn="l" defTabSz="9906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781" indent="-247652" algn="l" defTabSz="9906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0086" indent="-247652" algn="l" defTabSz="9906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/>
              <a:t> </a:t>
            </a:r>
            <a:endParaRPr lang="en-IE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C1B73E9-FC5E-66B1-6BFB-FB6D74B4D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247" y="2564904"/>
            <a:ext cx="2311400" cy="22140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BB3FCB-3CBB-7B06-9082-F2BF899E40E0}"/>
              </a:ext>
            </a:extLst>
          </p:cNvPr>
          <p:cNvSpPr txBox="1"/>
          <p:nvPr/>
        </p:nvSpPr>
        <p:spPr>
          <a:xfrm>
            <a:off x="601506" y="738798"/>
            <a:ext cx="511550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chemeClr val="tx2"/>
                </a:solidFill>
                <a:latin typeface="Verdana Pro Cond" panose="020B0606030504040204" pitchFamily="34" charset="0"/>
                <a:ea typeface="Times New Roman" panose="02020603050405020304" pitchFamily="18" charset="0"/>
              </a:rPr>
              <a:t>Σύμφωνο Πόλης για το Κλίμα </a:t>
            </a:r>
          </a:p>
          <a:p>
            <a:r>
              <a:rPr lang="el-GR" sz="2800" b="1" dirty="0">
                <a:solidFill>
                  <a:schemeClr val="tx2"/>
                </a:solidFill>
                <a:latin typeface="Verdana Pro Cond" panose="020B0606030504040204" pitchFamily="34" charset="0"/>
                <a:ea typeface="Times New Roman" panose="02020603050405020304" pitchFamily="18" charset="0"/>
              </a:rPr>
              <a:t>– </a:t>
            </a:r>
            <a:r>
              <a:rPr lang="en-GB" sz="2800" b="1" dirty="0">
                <a:solidFill>
                  <a:schemeClr val="tx2"/>
                </a:solidFill>
                <a:latin typeface="Verdana Pro Cond" panose="020B0606030504040204" pitchFamily="34" charset="0"/>
                <a:ea typeface="Times New Roman" panose="02020603050405020304" pitchFamily="18" charset="0"/>
              </a:rPr>
              <a:t>Climate City Contract (CCC)</a:t>
            </a:r>
            <a:endParaRPr lang="en-GB" sz="2800" b="1" dirty="0">
              <a:solidFill>
                <a:schemeClr val="tx2"/>
              </a:solidFill>
              <a:effectLst/>
              <a:latin typeface="Verdana Pro Cond" panose="020B0606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69C2B3-CA7D-8F5A-C76F-2F2A8BC9BC4A}"/>
              </a:ext>
            </a:extLst>
          </p:cNvPr>
          <p:cNvSpPr txBox="1"/>
          <p:nvPr/>
        </p:nvSpPr>
        <p:spPr>
          <a:xfrm>
            <a:off x="550619" y="1868267"/>
            <a:ext cx="6248110" cy="418576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r>
              <a:rPr lang="el-GR" sz="1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Έγγραφο που περιγράφει και αναλύει το </a:t>
            </a:r>
            <a:r>
              <a:rPr lang="el-GR" sz="1400" b="1" u="sng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φιλόδοξο σχέδιο της πόλης </a:t>
            </a:r>
            <a:r>
              <a:rPr lang="el-GR" sz="14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για </a:t>
            </a:r>
            <a:r>
              <a:rPr lang="en-GB" sz="14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το </a:t>
            </a:r>
            <a:r>
              <a:rPr kumimoji="0" lang="el-GR" altLang="en-US" sz="1400" b="1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συστηματικό μετασχηματισμό </a:t>
            </a:r>
            <a:r>
              <a:rPr kumimoji="0" lang="el-GR" altLang="en-US" sz="140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της προς την κλιματική ουδετερότητα </a:t>
            </a:r>
            <a:r>
              <a:rPr lang="el-GR" sz="1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σε συγκεκριμένο χρονοδιάγραμμα και </a:t>
            </a:r>
            <a:endParaRPr lang="en-GB" sz="1400" dirty="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την μετατροπή της σε κόμβο καινοτομίας </a:t>
            </a:r>
            <a:r>
              <a:rPr lang="el-GR" sz="1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για όλες τις πόλεις προς όφελος της ποιότητας ζωής και της βιωσιμότητας της Ευρώπης.</a:t>
            </a:r>
          </a:p>
          <a:p>
            <a:endParaRPr lang="el-GR" sz="1400" dirty="0">
              <a:solidFill>
                <a:schemeClr val="tx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l-GR" sz="1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Διαδικασία - </a:t>
            </a:r>
            <a:r>
              <a:rPr lang="el-GR" sz="1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τ</a:t>
            </a:r>
            <a:r>
              <a:rPr lang="en-GB" sz="1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 </a:t>
            </a:r>
            <a:r>
              <a:rPr lang="el-GR" sz="14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σχέδιο δράσης της πόλης για το κλίμα</a:t>
            </a:r>
            <a:r>
              <a:rPr lang="el-GR" sz="1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που αφορά και </a:t>
            </a:r>
            <a:r>
              <a:rPr lang="el-GR" sz="1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θα</a:t>
            </a:r>
            <a:r>
              <a:rPr lang="el-GR" sz="1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είναι </a:t>
            </a:r>
            <a:r>
              <a:rPr lang="el-GR" sz="14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προσαρμοσμένο στις ιδιαίτερες ανάγκες της πόλης,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θα</a:t>
            </a:r>
            <a:r>
              <a:rPr lang="el-GR" sz="14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βασίζεται σε υφιστάμενες μελέτες/δράσεις/</a:t>
            </a:r>
            <a:r>
              <a:rPr lang="el-GR" sz="1400" b="1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έ</a:t>
            </a:r>
            <a:r>
              <a:rPr lang="el-GR" sz="14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ργα,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400" b="0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θα </a:t>
            </a:r>
            <a:r>
              <a:rPr lang="el-GR" sz="1400" b="1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περιλαμβάνει κάθε επίπεδο επιθυμητής παρέμβασης και αλλαγής </a:t>
            </a:r>
            <a:r>
              <a:rPr lang="el-GR" sz="1400" b="0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μέσω ενός συντονισμένου χαρτοφυλακίου και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CY" sz="1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θα</a:t>
            </a:r>
            <a:r>
              <a:rPr lang="el-GR" sz="1400" b="0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1400" b="1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προσδιορίζει τα δυνατά σημεία καθώς και τα κενά των υφιστάμενων πολιτικών και σχεδίων</a:t>
            </a:r>
            <a:r>
              <a:rPr lang="el-GR" sz="1400" b="0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l-GR" sz="1400" dirty="0">
              <a:solidFill>
                <a:schemeClr val="tx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l-GR" sz="1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Το σχέδιο θα σηματοδοτεί την έναρξη μιας ευέλικτης διαδικασίας που θα </a:t>
            </a:r>
            <a:r>
              <a:rPr lang="el-GR" sz="1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συμπεριλαμβάνει </a:t>
            </a:r>
            <a:r>
              <a:rPr lang="el-GR" sz="14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συνεργασίες</a:t>
            </a:r>
            <a:r>
              <a:rPr lang="el-GR" sz="1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l-GR" sz="14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πειραματισμό,</a:t>
            </a:r>
            <a:r>
              <a:rPr lang="el-GR" sz="1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4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συλλογή δεδομένων</a:t>
            </a:r>
            <a:r>
              <a:rPr lang="en-GB" sz="14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l-GR" sz="1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και </a:t>
            </a:r>
            <a:r>
              <a:rPr lang="el-GR" sz="1400" b="1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μάθηση</a:t>
            </a:r>
            <a:r>
              <a:rPr lang="el-GR" sz="1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επιτρέποντας </a:t>
            </a:r>
            <a:r>
              <a:rPr lang="el-GR" sz="1400" dirty="0">
                <a:solidFill>
                  <a:schemeClr val="tx2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τ</a:t>
            </a:r>
            <a:r>
              <a:rPr lang="el-GR" sz="1400" dirty="0">
                <a:solidFill>
                  <a:schemeClr val="tx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η προσαρμογή όπου κρίνεται απαραίτητο. </a:t>
            </a:r>
          </a:p>
          <a:p>
            <a:endParaRPr lang="el-GR" sz="1400" b="0" i="0" u="none" strike="noStrike" baseline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141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AAB2EE-AA8C-4367-B2FC-CDE990609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B6290-DA67-44C1-9B5D-DBBC529BF912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sp>
        <p:nvSpPr>
          <p:cNvPr id="4099" name="AutoShape 2" descr="Image result for european commission">
            <a:extLst>
              <a:ext uri="{FF2B5EF4-FFF2-40B4-BE49-F238E27FC236}">
                <a16:creationId xmlns:a16="http://schemas.microsoft.com/office/drawing/2014/main" id="{12F578A7-9467-46CA-A92A-ABDC9754F5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4100" name="AutoShape 4" descr="Image result for european commission">
            <a:extLst>
              <a:ext uri="{FF2B5EF4-FFF2-40B4-BE49-F238E27FC236}">
                <a16:creationId xmlns:a16="http://schemas.microsoft.com/office/drawing/2014/main" id="{86C5567B-6BE3-4569-AFD8-958E6AD899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4101" name="AutoShape 8" descr="Image result for EIB">
            <a:extLst>
              <a:ext uri="{FF2B5EF4-FFF2-40B4-BE49-F238E27FC236}">
                <a16:creationId xmlns:a16="http://schemas.microsoft.com/office/drawing/2014/main" id="{C032130B-BFA7-4E9B-A7A3-98F4FA12D4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4102" name="AutoShape 10" descr="Image result for EIB">
            <a:extLst>
              <a:ext uri="{FF2B5EF4-FFF2-40B4-BE49-F238E27FC236}">
                <a16:creationId xmlns:a16="http://schemas.microsoft.com/office/drawing/2014/main" id="{23E3BFC4-1F8A-418B-A2DB-DA73B09101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4103" name="AutoShape 12" descr="Image result for EIB">
            <a:extLst>
              <a:ext uri="{FF2B5EF4-FFF2-40B4-BE49-F238E27FC236}">
                <a16:creationId xmlns:a16="http://schemas.microsoft.com/office/drawing/2014/main" id="{3CA45789-A924-439A-8662-71BB29E897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8" name="AutoShape 2" descr="Image result for european commission">
            <a:extLst>
              <a:ext uri="{FF2B5EF4-FFF2-40B4-BE49-F238E27FC236}">
                <a16:creationId xmlns:a16="http://schemas.microsoft.com/office/drawing/2014/main" id="{2C5E94D3-6DE2-A0CD-8AB9-1666FAA461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10" name="AutoShape 4" descr="Image result for european commission">
            <a:extLst>
              <a:ext uri="{FF2B5EF4-FFF2-40B4-BE49-F238E27FC236}">
                <a16:creationId xmlns:a16="http://schemas.microsoft.com/office/drawing/2014/main" id="{CDD248BB-1909-0196-F5AD-98182620C7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11" name="AutoShape 8" descr="Image result for EIB">
            <a:extLst>
              <a:ext uri="{FF2B5EF4-FFF2-40B4-BE49-F238E27FC236}">
                <a16:creationId xmlns:a16="http://schemas.microsoft.com/office/drawing/2014/main" id="{56366DE1-D164-8C1B-5138-19B7936E87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12" name="AutoShape 10" descr="Image result for EIB">
            <a:extLst>
              <a:ext uri="{FF2B5EF4-FFF2-40B4-BE49-F238E27FC236}">
                <a16:creationId xmlns:a16="http://schemas.microsoft.com/office/drawing/2014/main" id="{C4F75792-4B12-481F-5C65-2A9717CEA5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14" name="AutoShape 12" descr="Image result for EIB">
            <a:extLst>
              <a:ext uri="{FF2B5EF4-FFF2-40B4-BE49-F238E27FC236}">
                <a16:creationId xmlns:a16="http://schemas.microsoft.com/office/drawing/2014/main" id="{455C67EC-09D6-2FEB-0049-59BB9B55FD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8178697-2F00-BD41-E475-B699E2797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775" y="218633"/>
            <a:ext cx="789745" cy="7860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4FE5F9B-4E7E-701C-E53D-DEFDAA5EECD8}"/>
              </a:ext>
            </a:extLst>
          </p:cNvPr>
          <p:cNvSpPr txBox="1"/>
          <p:nvPr/>
        </p:nvSpPr>
        <p:spPr>
          <a:xfrm>
            <a:off x="7643083" y="411840"/>
            <a:ext cx="1223413" cy="505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894" dirty="0">
                <a:solidFill>
                  <a:schemeClr val="accent1"/>
                </a:solidFill>
              </a:rPr>
              <a:t>EU Mission</a:t>
            </a:r>
          </a:p>
          <a:p>
            <a:pPr algn="r"/>
            <a:r>
              <a:rPr lang="en-GB" sz="894" dirty="0">
                <a:solidFill>
                  <a:schemeClr val="accent1"/>
                </a:solidFill>
              </a:rPr>
              <a:t>Climate-neutral and </a:t>
            </a:r>
          </a:p>
          <a:p>
            <a:pPr algn="r"/>
            <a:r>
              <a:rPr lang="en-GB" sz="894" dirty="0">
                <a:solidFill>
                  <a:schemeClr val="accent1"/>
                </a:solidFill>
              </a:rPr>
              <a:t>Smart cities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B19DD8F4-5423-9976-1732-A5E4E8327BC3}"/>
              </a:ext>
            </a:extLst>
          </p:cNvPr>
          <p:cNvSpPr txBox="1">
            <a:spLocks/>
          </p:cNvSpPr>
          <p:nvPr/>
        </p:nvSpPr>
        <p:spPr>
          <a:xfrm>
            <a:off x="416497" y="1700808"/>
            <a:ext cx="9017590" cy="4311206"/>
          </a:xfrm>
          <a:prstGeom prst="rect">
            <a:avLst/>
          </a:prstGeom>
        </p:spPr>
        <p:txBody>
          <a:bodyPr/>
          <a:lstStyle>
            <a:lvl1pPr marL="371477" indent="-37147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70" indent="-30956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0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8261" indent="-24765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3565" indent="-24765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8869" indent="-24765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4173" indent="-247652" algn="l" defTabSz="9906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477" indent="-247652" algn="l" defTabSz="9906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781" indent="-247652" algn="l" defTabSz="9906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0086" indent="-247652" algn="l" defTabSz="9906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/>
              <a:t> </a:t>
            </a:r>
            <a:endParaRPr lang="en-I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C7B4FFE-93B5-14F0-640F-2B07571D80A0}"/>
              </a:ext>
            </a:extLst>
          </p:cNvPr>
          <p:cNvSpPr txBox="1"/>
          <p:nvPr/>
        </p:nvSpPr>
        <p:spPr>
          <a:xfrm>
            <a:off x="501776" y="620688"/>
            <a:ext cx="697150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b="1" dirty="0">
                <a:solidFill>
                  <a:schemeClr val="tx2"/>
                </a:solidFill>
                <a:latin typeface="Verdana Pro Cond" panose="020B0606030504040204" pitchFamily="34" charset="0"/>
                <a:ea typeface="Calibri" panose="020F0502020204030204" pitchFamily="34" charset="0"/>
              </a:rPr>
              <a:t>Διακυβέρνηση - Ενδεικτικό Οργανόγραμμα</a:t>
            </a:r>
            <a:endParaRPr lang="en-GB" sz="2600" b="1" dirty="0">
              <a:solidFill>
                <a:schemeClr val="tx2"/>
              </a:solidFill>
              <a:latin typeface="Verdana Pro Cond" panose="020B060603050404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495CF9-E3F8-00FE-004D-0F6BA6089A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786" y="969070"/>
            <a:ext cx="9620428" cy="553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37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AAB2EE-AA8C-4367-B2FC-CDE990609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B6290-DA67-44C1-9B5D-DBBC529BF912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sp>
        <p:nvSpPr>
          <p:cNvPr id="4099" name="AutoShape 2" descr="Image result for european commission">
            <a:extLst>
              <a:ext uri="{FF2B5EF4-FFF2-40B4-BE49-F238E27FC236}">
                <a16:creationId xmlns:a16="http://schemas.microsoft.com/office/drawing/2014/main" id="{12F578A7-9467-46CA-A92A-ABDC9754F5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4100" name="AutoShape 4" descr="Image result for european commission">
            <a:extLst>
              <a:ext uri="{FF2B5EF4-FFF2-40B4-BE49-F238E27FC236}">
                <a16:creationId xmlns:a16="http://schemas.microsoft.com/office/drawing/2014/main" id="{86C5567B-6BE3-4569-AFD8-958E6AD899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4101" name="AutoShape 8" descr="Image result for EIB">
            <a:extLst>
              <a:ext uri="{FF2B5EF4-FFF2-40B4-BE49-F238E27FC236}">
                <a16:creationId xmlns:a16="http://schemas.microsoft.com/office/drawing/2014/main" id="{C032130B-BFA7-4E9B-A7A3-98F4FA12D4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4102" name="AutoShape 10" descr="Image result for EIB">
            <a:extLst>
              <a:ext uri="{FF2B5EF4-FFF2-40B4-BE49-F238E27FC236}">
                <a16:creationId xmlns:a16="http://schemas.microsoft.com/office/drawing/2014/main" id="{23E3BFC4-1F8A-418B-A2DB-DA73B09101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4103" name="AutoShape 12" descr="Image result for EIB">
            <a:extLst>
              <a:ext uri="{FF2B5EF4-FFF2-40B4-BE49-F238E27FC236}">
                <a16:creationId xmlns:a16="http://schemas.microsoft.com/office/drawing/2014/main" id="{3CA45789-A924-439A-8662-71BB29E897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8" name="AutoShape 2" descr="Image result for european commission">
            <a:extLst>
              <a:ext uri="{FF2B5EF4-FFF2-40B4-BE49-F238E27FC236}">
                <a16:creationId xmlns:a16="http://schemas.microsoft.com/office/drawing/2014/main" id="{2C5E94D3-6DE2-A0CD-8AB9-1666FAA461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10" name="AutoShape 4" descr="Image result for european commission">
            <a:extLst>
              <a:ext uri="{FF2B5EF4-FFF2-40B4-BE49-F238E27FC236}">
                <a16:creationId xmlns:a16="http://schemas.microsoft.com/office/drawing/2014/main" id="{CDD248BB-1909-0196-F5AD-98182620C7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11" name="AutoShape 8" descr="Image result for EIB">
            <a:extLst>
              <a:ext uri="{FF2B5EF4-FFF2-40B4-BE49-F238E27FC236}">
                <a16:creationId xmlns:a16="http://schemas.microsoft.com/office/drawing/2014/main" id="{56366DE1-D164-8C1B-5138-19B7936E87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12" name="AutoShape 10" descr="Image result for EIB">
            <a:extLst>
              <a:ext uri="{FF2B5EF4-FFF2-40B4-BE49-F238E27FC236}">
                <a16:creationId xmlns:a16="http://schemas.microsoft.com/office/drawing/2014/main" id="{C4F75792-4B12-481F-5C65-2A9717CEA5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14" name="AutoShape 12" descr="Image result for EIB">
            <a:extLst>
              <a:ext uri="{FF2B5EF4-FFF2-40B4-BE49-F238E27FC236}">
                <a16:creationId xmlns:a16="http://schemas.microsoft.com/office/drawing/2014/main" id="{455C67EC-09D6-2FEB-0049-59BB9B55FD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8178697-2F00-BD41-E475-B699E2797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775" y="218633"/>
            <a:ext cx="789745" cy="7860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4FE5F9B-4E7E-701C-E53D-DEFDAA5EECD8}"/>
              </a:ext>
            </a:extLst>
          </p:cNvPr>
          <p:cNvSpPr txBox="1"/>
          <p:nvPr/>
        </p:nvSpPr>
        <p:spPr>
          <a:xfrm>
            <a:off x="7643083" y="411840"/>
            <a:ext cx="1223413" cy="505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894" dirty="0">
                <a:solidFill>
                  <a:schemeClr val="accent1"/>
                </a:solidFill>
              </a:rPr>
              <a:t>EU Mission</a:t>
            </a:r>
          </a:p>
          <a:p>
            <a:pPr algn="r"/>
            <a:r>
              <a:rPr lang="en-GB" sz="894" dirty="0">
                <a:solidFill>
                  <a:schemeClr val="accent1"/>
                </a:solidFill>
              </a:rPr>
              <a:t>Climate-neutral and </a:t>
            </a:r>
          </a:p>
          <a:p>
            <a:pPr algn="r"/>
            <a:r>
              <a:rPr lang="en-GB" sz="894" dirty="0">
                <a:solidFill>
                  <a:schemeClr val="accent1"/>
                </a:solidFill>
              </a:rPr>
              <a:t>Smart cities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B19DD8F4-5423-9976-1732-A5E4E8327BC3}"/>
              </a:ext>
            </a:extLst>
          </p:cNvPr>
          <p:cNvSpPr txBox="1">
            <a:spLocks/>
          </p:cNvSpPr>
          <p:nvPr/>
        </p:nvSpPr>
        <p:spPr>
          <a:xfrm>
            <a:off x="416497" y="1700808"/>
            <a:ext cx="9017590" cy="4311206"/>
          </a:xfrm>
          <a:prstGeom prst="rect">
            <a:avLst/>
          </a:prstGeom>
        </p:spPr>
        <p:txBody>
          <a:bodyPr/>
          <a:lstStyle>
            <a:lvl1pPr marL="371477" indent="-37147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70" indent="-30956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0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8261" indent="-24765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3565" indent="-24765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8869" indent="-24765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4173" indent="-247652" algn="l" defTabSz="9906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477" indent="-247652" algn="l" defTabSz="9906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781" indent="-247652" algn="l" defTabSz="9906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0086" indent="-247652" algn="l" defTabSz="9906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/>
              <a:t> </a:t>
            </a:r>
            <a:endParaRPr lang="en-IE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B140F6-7DFF-57E3-BE67-2687CB22CB4C}"/>
              </a:ext>
            </a:extLst>
          </p:cNvPr>
          <p:cNvSpPr txBox="1"/>
          <p:nvPr/>
        </p:nvSpPr>
        <p:spPr>
          <a:xfrm>
            <a:off x="411998" y="996266"/>
            <a:ext cx="73372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CY" sz="2400" b="1" dirty="0" err="1">
                <a:solidFill>
                  <a:schemeClr val="tx2"/>
                </a:solidFill>
                <a:latin typeface="Verdana Pro Cond" panose="020B0606030504040204" pitchFamily="34" charset="0"/>
                <a:ea typeface="Times New Roman" panose="02020603050405020304" pitchFamily="18" charset="0"/>
              </a:rPr>
              <a:t>Δι</a:t>
            </a:r>
            <a:r>
              <a:rPr lang="el-CY" sz="2400" b="1" dirty="0">
                <a:solidFill>
                  <a:schemeClr val="tx2"/>
                </a:solidFill>
                <a:latin typeface="Verdana Pro Cond" panose="020B0606030504040204" pitchFamily="34" charset="0"/>
                <a:ea typeface="Times New Roman" panose="02020603050405020304" pitchFamily="18" charset="0"/>
              </a:rPr>
              <a:t>αδικασία ετοιμασίας του Κλιματικού Συμβολαίου</a:t>
            </a:r>
            <a:endParaRPr lang="el-GR" sz="2400" b="1" dirty="0">
              <a:solidFill>
                <a:schemeClr val="tx2"/>
              </a:solidFill>
              <a:latin typeface="Verdana Pro Cond" panose="020B0606030504040204" pitchFamily="34" charset="0"/>
              <a:ea typeface="Times New Roman" panose="02020603050405020304" pitchFamily="18" charset="0"/>
            </a:endParaRPr>
          </a:p>
          <a:p>
            <a:br>
              <a:rPr lang="el-GR" sz="2400" b="1" dirty="0">
                <a:solidFill>
                  <a:schemeClr val="tx2"/>
                </a:solidFill>
                <a:effectLst/>
                <a:latin typeface="Verdana Pro Cond" panose="020B0606030504040204" pitchFamily="34" charset="0"/>
                <a:ea typeface="Times New Roman" panose="02020603050405020304" pitchFamily="18" charset="0"/>
              </a:rPr>
            </a:br>
            <a:endParaRPr lang="el-GR" sz="2400" b="1" dirty="0">
              <a:solidFill>
                <a:schemeClr val="tx2"/>
              </a:solidFill>
              <a:ea typeface="Times New Roman" panose="02020603050405020304" pitchFamily="18" charset="0"/>
            </a:endParaRPr>
          </a:p>
          <a:p>
            <a:endParaRPr lang="en-GB" sz="2400" b="1" kern="0" dirty="0">
              <a:solidFill>
                <a:schemeClr val="tx2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D0C2B6-A27C-9A46-3C5B-8A7075B4F7C0}"/>
              </a:ext>
            </a:extLst>
          </p:cNvPr>
          <p:cNvSpPr txBox="1"/>
          <p:nvPr/>
        </p:nvSpPr>
        <p:spPr>
          <a:xfrm>
            <a:off x="389288" y="1811000"/>
            <a:ext cx="40672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Περιεχόμενα </a:t>
            </a:r>
            <a:r>
              <a:rPr lang="el-GR" b="1" dirty="0">
                <a:solidFill>
                  <a:schemeClr val="tx2"/>
                </a:solidFill>
                <a:ea typeface="Times New Roman" panose="02020603050405020304" pitchFamily="18" charset="0"/>
              </a:rPr>
              <a:t>του ερωτηματολογίου </a:t>
            </a:r>
          </a:p>
          <a:p>
            <a:endParaRPr lang="el-GR" b="1" kern="0" dirty="0">
              <a:solidFill>
                <a:schemeClr val="tx2"/>
              </a:solidFill>
              <a:effectLst/>
              <a:latin typeface="+mn-lt"/>
              <a:ea typeface="Arial" panose="020B0604020202020204" pitchFamily="34" charset="0"/>
            </a:endParaRPr>
          </a:p>
          <a:p>
            <a:endParaRPr lang="en-GB" kern="0" dirty="0">
              <a:solidFill>
                <a:schemeClr val="tx2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85EC7AA-DBBB-44B5-600E-A80F7D60477A}"/>
              </a:ext>
            </a:extLst>
          </p:cNvPr>
          <p:cNvSpPr/>
          <p:nvPr/>
        </p:nvSpPr>
        <p:spPr>
          <a:xfrm>
            <a:off x="508779" y="2272665"/>
            <a:ext cx="3765582" cy="2884528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b="1" kern="0" dirty="0">
                <a:solidFill>
                  <a:schemeClr val="tx2"/>
                </a:solidFill>
                <a:effectLst/>
                <a:latin typeface="+mn-lt"/>
                <a:ea typeface="Arial" panose="020B0604020202020204" pitchFamily="34" charset="0"/>
              </a:rPr>
              <a:t>Ενότητες</a:t>
            </a:r>
          </a:p>
          <a:p>
            <a:endParaRPr lang="el-GR" sz="1400" kern="0" dirty="0">
              <a:solidFill>
                <a:schemeClr val="tx2"/>
              </a:solidFill>
              <a:effectLst/>
              <a:latin typeface="+mn-lt"/>
              <a:ea typeface="Arial" panose="020B0604020202020204" pitchFamily="34" charset="0"/>
            </a:endParaRPr>
          </a:p>
          <a:p>
            <a:r>
              <a:rPr lang="el-GR" sz="1400" kern="0" dirty="0">
                <a:solidFill>
                  <a:schemeClr val="tx2"/>
                </a:solidFill>
                <a:effectLst/>
                <a:latin typeface="+mn-lt"/>
                <a:ea typeface="Arial" panose="020B0604020202020204" pitchFamily="34" charset="0"/>
              </a:rPr>
              <a:t>1. Προϋποθέσεις</a:t>
            </a:r>
            <a:endParaRPr lang="en-GB" sz="1400" kern="0" dirty="0">
              <a:solidFill>
                <a:schemeClr val="tx2"/>
              </a:solidFill>
              <a:effectLst/>
              <a:latin typeface="+mn-lt"/>
              <a:ea typeface="Arial" panose="020B0604020202020204" pitchFamily="34" charset="0"/>
            </a:endParaRPr>
          </a:p>
          <a:p>
            <a:r>
              <a:rPr lang="el-GR" sz="1400" kern="0" dirty="0">
                <a:solidFill>
                  <a:schemeClr val="tx2"/>
                </a:solidFill>
                <a:effectLst/>
                <a:latin typeface="+mn-lt"/>
                <a:ea typeface="Arial" panose="020B0604020202020204" pitchFamily="34" charset="0"/>
              </a:rPr>
              <a:t>2. Πρόσθετες πληροφορίες</a:t>
            </a:r>
          </a:p>
          <a:p>
            <a:r>
              <a:rPr lang="en-GB" sz="1400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3</a:t>
            </a:r>
            <a:r>
              <a:rPr lang="el-GR" sz="1400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. </a:t>
            </a:r>
            <a:r>
              <a:rPr lang="en-GB" sz="1400" dirty="0" err="1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Τρέχον</a:t>
            </a:r>
            <a:r>
              <a:rPr lang="en-GB" sz="1400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 επίπ</a:t>
            </a:r>
            <a:r>
              <a:rPr lang="en-GB" sz="1400" dirty="0" err="1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εδο</a:t>
            </a:r>
            <a:r>
              <a:rPr lang="en-GB" sz="1400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εκ</a:t>
            </a:r>
            <a:r>
              <a:rPr lang="en-GB" sz="1400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</a:rPr>
              <a:t>πομπών</a:t>
            </a:r>
            <a:endParaRPr lang="el-GR" sz="1400" dirty="0">
              <a:solidFill>
                <a:schemeClr val="tx2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r>
              <a:rPr lang="el-GR" sz="1400" kern="0" dirty="0">
                <a:solidFill>
                  <a:schemeClr val="tx2"/>
                </a:solidFill>
                <a:effectLst/>
                <a:latin typeface="+mn-lt"/>
                <a:ea typeface="Arial" panose="020B0604020202020204" pitchFamily="34" charset="0"/>
              </a:rPr>
              <a:t>4. Τρέχουσες πολιτικές</a:t>
            </a:r>
          </a:p>
          <a:p>
            <a:r>
              <a:rPr lang="el-GR" sz="1400" kern="0" dirty="0">
                <a:solidFill>
                  <a:schemeClr val="tx2"/>
                </a:solidFill>
                <a:effectLst/>
                <a:latin typeface="+mn-lt"/>
                <a:ea typeface="Arial" panose="020B0604020202020204" pitchFamily="34" charset="0"/>
              </a:rPr>
              <a:t>5. Φιλοδοξία</a:t>
            </a:r>
            <a:r>
              <a:rPr lang="en-GB" sz="1400" kern="0" dirty="0">
                <a:solidFill>
                  <a:schemeClr val="tx2"/>
                </a:solidFill>
                <a:effectLst/>
                <a:latin typeface="+mn-lt"/>
                <a:ea typeface="Arial" panose="020B0604020202020204" pitchFamily="34" charset="0"/>
              </a:rPr>
              <a:t> </a:t>
            </a:r>
            <a:r>
              <a:rPr lang="el-GR" sz="1400" kern="0" dirty="0">
                <a:solidFill>
                  <a:schemeClr val="tx2"/>
                </a:solidFill>
                <a:effectLst/>
                <a:latin typeface="+mn-lt"/>
                <a:ea typeface="Arial" panose="020B0604020202020204" pitchFamily="34" charset="0"/>
              </a:rPr>
              <a:t>για κλιματική ουδετερότητα</a:t>
            </a:r>
          </a:p>
          <a:p>
            <a:r>
              <a:rPr lang="el-GR" sz="1400" kern="0" dirty="0">
                <a:solidFill>
                  <a:schemeClr val="tx2"/>
                </a:solidFill>
                <a:effectLst/>
                <a:latin typeface="+mn-lt"/>
                <a:ea typeface="Arial" panose="020B0604020202020204" pitchFamily="34" charset="0"/>
              </a:rPr>
              <a:t>6. Συνεργασίες</a:t>
            </a:r>
          </a:p>
          <a:p>
            <a:r>
              <a:rPr lang="el-GR" sz="1400" kern="0" dirty="0">
                <a:solidFill>
                  <a:schemeClr val="tx2"/>
                </a:solidFill>
                <a:effectLst/>
                <a:latin typeface="+mn-lt"/>
                <a:ea typeface="Arial" panose="020B0604020202020204" pitchFamily="34" charset="0"/>
              </a:rPr>
              <a:t>7. Κεφαλαιακές ανάγκες και επενδυτικές</a:t>
            </a:r>
            <a:br>
              <a:rPr lang="el-GR" sz="1400" kern="0" dirty="0">
                <a:solidFill>
                  <a:schemeClr val="tx2"/>
                </a:solidFill>
                <a:effectLst/>
                <a:latin typeface="+mn-lt"/>
                <a:ea typeface="Arial" panose="020B0604020202020204" pitchFamily="34" charset="0"/>
              </a:rPr>
            </a:br>
            <a:r>
              <a:rPr lang="el-GR" sz="1400" kern="0" dirty="0">
                <a:solidFill>
                  <a:schemeClr val="tx2"/>
                </a:solidFill>
                <a:effectLst/>
                <a:latin typeface="+mn-lt"/>
                <a:ea typeface="Arial" panose="020B0604020202020204" pitchFamily="34" charset="0"/>
              </a:rPr>
              <a:t>    στρατηγικές</a:t>
            </a:r>
          </a:p>
          <a:p>
            <a:r>
              <a:rPr lang="el-GR" sz="1400" kern="0" dirty="0">
                <a:solidFill>
                  <a:schemeClr val="tx2"/>
                </a:solidFill>
                <a:effectLst/>
                <a:latin typeface="+mn-lt"/>
                <a:ea typeface="Arial" panose="020B0604020202020204" pitchFamily="34" charset="0"/>
              </a:rPr>
              <a:t>8. Διακυβέρνηση</a:t>
            </a:r>
          </a:p>
          <a:p>
            <a:r>
              <a:rPr lang="el-GR" sz="1400" kern="0" dirty="0">
                <a:solidFill>
                  <a:schemeClr val="tx2"/>
                </a:solidFill>
                <a:effectLst/>
                <a:latin typeface="+mn-lt"/>
                <a:ea typeface="Arial" panose="020B0604020202020204" pitchFamily="34" charset="0"/>
              </a:rPr>
              <a:t>9. Εμπόδια, κίνδυνοι και ανάγκες βοήθειας</a:t>
            </a:r>
            <a:endParaRPr lang="el-GR" sz="1400" kern="0" dirty="0">
              <a:solidFill>
                <a:schemeClr val="tx2"/>
              </a:solidFill>
              <a:effectLst/>
              <a:latin typeface="+mn-lt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l-GR" sz="1400" dirty="0">
                <a:solidFill>
                  <a:schemeClr val="tx2"/>
                </a:solidFill>
                <a:effectLst/>
                <a:latin typeface="+mn-lt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GB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EC058B-7286-0916-DC20-CF9E1993D21D}"/>
              </a:ext>
            </a:extLst>
          </p:cNvPr>
          <p:cNvSpPr txBox="1"/>
          <p:nvPr/>
        </p:nvSpPr>
        <p:spPr>
          <a:xfrm>
            <a:off x="4419736" y="1586203"/>
            <a:ext cx="495137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kern="0" dirty="0">
                <a:solidFill>
                  <a:schemeClr val="tx2"/>
                </a:solidFill>
                <a:effectLst/>
                <a:ea typeface="Arial" panose="020B0604020202020204" pitchFamily="34" charset="0"/>
              </a:rPr>
              <a:t>Climate City Contract (CCC)</a:t>
            </a:r>
            <a:endParaRPr lang="el-GR" sz="1800" b="1" kern="0" dirty="0">
              <a:solidFill>
                <a:schemeClr val="tx2"/>
              </a:solidFill>
              <a:effectLst/>
              <a:ea typeface="Arial" panose="020B0604020202020204" pitchFamily="34" charset="0"/>
            </a:endParaRPr>
          </a:p>
          <a:p>
            <a:pPr algn="ctr"/>
            <a:r>
              <a:rPr lang="el-GR" b="1" kern="0" dirty="0">
                <a:solidFill>
                  <a:schemeClr val="tx2"/>
                </a:solidFill>
                <a:ea typeface="Arial" panose="020B0604020202020204" pitchFamily="34" charset="0"/>
              </a:rPr>
              <a:t>(</a:t>
            </a:r>
            <a:r>
              <a:rPr lang="el-GR" sz="1800" b="1" kern="0" dirty="0">
                <a:solidFill>
                  <a:schemeClr val="tx2"/>
                </a:solidFill>
                <a:effectLst/>
                <a:ea typeface="Arial" panose="020B0604020202020204" pitchFamily="34" charset="0"/>
              </a:rPr>
              <a:t>Ενδεικτικό περιεχόμενο)</a:t>
            </a:r>
          </a:p>
          <a:p>
            <a:pPr algn="ctr"/>
            <a:endParaRPr lang="el-GR" sz="1800" b="1" kern="0" dirty="0">
              <a:solidFill>
                <a:schemeClr val="tx2"/>
              </a:solidFill>
              <a:effectLst/>
              <a:ea typeface="Arial" panose="020B0604020202020204" pitchFamily="34" charset="0"/>
            </a:endParaRPr>
          </a:p>
          <a:p>
            <a:endParaRPr lang="el-GR" sz="1600" kern="0" dirty="0">
              <a:solidFill>
                <a:schemeClr val="tx2"/>
              </a:solidFill>
              <a:effectLst/>
              <a:ea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7F5DFF-8D5E-2AF5-A33E-FC89BA088627}"/>
              </a:ext>
            </a:extLst>
          </p:cNvPr>
          <p:cNvSpPr txBox="1"/>
          <p:nvPr/>
        </p:nvSpPr>
        <p:spPr>
          <a:xfrm>
            <a:off x="521723" y="5292347"/>
            <a:ext cx="4718178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00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* </a:t>
            </a:r>
            <a:r>
              <a:rPr lang="el-GR" sz="120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Συν-σχεδιασμός, ολιστική και </a:t>
            </a:r>
            <a:r>
              <a:rPr lang="el-GR" sz="1200" dirty="0" err="1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διατομεακή</a:t>
            </a:r>
            <a:r>
              <a:rPr lang="el-GR" sz="1200" dirty="0">
                <a:solidFill>
                  <a:schemeClr val="accent6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προσέγγιση, προσέγγιση που να βασίζεται στη διαβούλευση, καθοδηγούμενη από την ζήτηση με βάση τις πραγματικές ανάγκες της πόλης, δημιουργώντας συνέργειες μεταξύ των υφιστάμενων πρωτοβουλιών </a:t>
            </a:r>
            <a:endParaRPr lang="en-GB" sz="1200" dirty="0">
              <a:solidFill>
                <a:schemeClr val="accent6">
                  <a:lumMod val="75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6CE471F-A419-685B-4DB1-68C4698DB9F9}"/>
              </a:ext>
            </a:extLst>
          </p:cNvPr>
          <p:cNvSpPr/>
          <p:nvPr/>
        </p:nvSpPr>
        <p:spPr>
          <a:xfrm>
            <a:off x="5198788" y="2262919"/>
            <a:ext cx="4185489" cy="405385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sz="1800" kern="0" dirty="0">
              <a:solidFill>
                <a:schemeClr val="tx2"/>
              </a:solidFill>
              <a:effectLst/>
              <a:latin typeface="+mn-lt"/>
              <a:ea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7158B5-7905-6F34-1865-A9FBDD787D1B}"/>
              </a:ext>
            </a:extLst>
          </p:cNvPr>
          <p:cNvSpPr txBox="1"/>
          <p:nvPr/>
        </p:nvSpPr>
        <p:spPr>
          <a:xfrm>
            <a:off x="5198363" y="2800721"/>
            <a:ext cx="421913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l-GR" sz="1400" dirty="0">
                <a:solidFill>
                  <a:schemeClr val="tx2"/>
                </a:solidFill>
              </a:rPr>
              <a:t>Όραμα</a:t>
            </a:r>
          </a:p>
          <a:p>
            <a:pPr marL="342900" indent="-342900">
              <a:buAutoNum type="arabicPeriod"/>
            </a:pPr>
            <a:r>
              <a:rPr lang="el-GR" sz="1400" dirty="0">
                <a:solidFill>
                  <a:schemeClr val="tx2"/>
                </a:solidFill>
              </a:rPr>
              <a:t>Στόχοι</a:t>
            </a:r>
          </a:p>
          <a:p>
            <a:pPr marL="342900" indent="-342900">
              <a:buAutoNum type="arabicPeriod"/>
            </a:pPr>
            <a:r>
              <a:rPr lang="el-GR" sz="1400" dirty="0">
                <a:solidFill>
                  <a:schemeClr val="tx2"/>
                </a:solidFill>
                <a:ea typeface="Times New Roman" panose="02020603050405020304" pitchFamily="18" charset="0"/>
              </a:rPr>
              <a:t>Πλεονεκτήματα, περιουσιακά στοιχεία, εμπόδια</a:t>
            </a:r>
          </a:p>
          <a:p>
            <a:pPr marL="342900" indent="-342900">
              <a:buAutoNum type="arabicPeriod"/>
            </a:pPr>
            <a:r>
              <a:rPr lang="el-GR" sz="1400" dirty="0">
                <a:solidFill>
                  <a:schemeClr val="tx2"/>
                </a:solidFill>
                <a:ea typeface="Times New Roman" panose="02020603050405020304" pitchFamily="18" charset="0"/>
              </a:rPr>
              <a:t>Το οικοσύστημα της πόλης</a:t>
            </a:r>
          </a:p>
          <a:p>
            <a:pPr marL="342900" indent="-342900">
              <a:buAutoNum type="arabicPeriod"/>
            </a:pPr>
            <a:r>
              <a:rPr lang="el-GR" sz="1400" dirty="0">
                <a:solidFill>
                  <a:schemeClr val="tx2"/>
                </a:solidFill>
                <a:ea typeface="Times New Roman" panose="02020603050405020304" pitchFamily="18" charset="0"/>
              </a:rPr>
              <a:t>Έργα / δράσεις</a:t>
            </a:r>
          </a:p>
          <a:p>
            <a:pPr marL="342900" indent="-342900">
              <a:buAutoNum type="arabicPeriod"/>
            </a:pPr>
            <a:r>
              <a:rPr lang="el-GR" sz="1400" dirty="0">
                <a:solidFill>
                  <a:schemeClr val="tx2"/>
                </a:solidFill>
                <a:ea typeface="Times New Roman" panose="02020603050405020304" pitchFamily="18" charset="0"/>
              </a:rPr>
              <a:t>Σχέδιο υλοποίησης</a:t>
            </a:r>
            <a:r>
              <a:rPr lang="en-GB" sz="1400" dirty="0">
                <a:solidFill>
                  <a:schemeClr val="tx2"/>
                </a:solidFill>
                <a:ea typeface="Times New Roman" panose="02020603050405020304" pitchFamily="18" charset="0"/>
              </a:rPr>
              <a:t> – </a:t>
            </a:r>
            <a:r>
              <a:rPr lang="el-GR" sz="1400" dirty="0">
                <a:solidFill>
                  <a:schemeClr val="tx2"/>
                </a:solidFill>
                <a:ea typeface="Times New Roman" panose="02020603050405020304" pitchFamily="18" charset="0"/>
              </a:rPr>
              <a:t>διακυβέρνηση, κατανομή αρμοδιοτήτων</a:t>
            </a:r>
          </a:p>
          <a:p>
            <a:pPr marL="342900" indent="-342900">
              <a:buAutoNum type="arabicPeriod"/>
            </a:pPr>
            <a:r>
              <a:rPr lang="el-GR" sz="1400" dirty="0">
                <a:solidFill>
                  <a:schemeClr val="tx2"/>
                </a:solidFill>
                <a:ea typeface="Times New Roman" panose="02020603050405020304" pitchFamily="18" charset="0"/>
              </a:rPr>
              <a:t>Χρονοδιάγραμμα</a:t>
            </a:r>
            <a:r>
              <a:rPr lang="en-GB" sz="1400" dirty="0">
                <a:solidFill>
                  <a:schemeClr val="tx2"/>
                </a:solidFill>
                <a:ea typeface="Times New Roman" panose="02020603050405020304" pitchFamily="18" charset="0"/>
              </a:rPr>
              <a:t>, </a:t>
            </a:r>
            <a:r>
              <a:rPr lang="el-GR" sz="1400" dirty="0">
                <a:solidFill>
                  <a:schemeClr val="tx2"/>
                </a:solidFill>
                <a:ea typeface="Times New Roman" panose="02020603050405020304" pitchFamily="18" charset="0"/>
              </a:rPr>
              <a:t>ιεράρχηση προτεραιοτήτων</a:t>
            </a:r>
          </a:p>
          <a:p>
            <a:pPr marL="342900" indent="-342900">
              <a:buAutoNum type="arabicPeriod"/>
            </a:pPr>
            <a:r>
              <a:rPr lang="el-GR" sz="1400" dirty="0">
                <a:solidFill>
                  <a:schemeClr val="tx2"/>
                </a:solidFill>
                <a:ea typeface="Times New Roman" panose="02020603050405020304" pitchFamily="18" charset="0"/>
              </a:rPr>
              <a:t>Προϋπολογισμός</a:t>
            </a:r>
          </a:p>
          <a:p>
            <a:pPr marL="342900" indent="-342900">
              <a:buAutoNum type="arabicPeriod"/>
            </a:pPr>
            <a:r>
              <a:rPr lang="el-GR" sz="1400" dirty="0">
                <a:solidFill>
                  <a:schemeClr val="tx2"/>
                </a:solidFill>
                <a:ea typeface="Times New Roman" panose="02020603050405020304" pitchFamily="18" charset="0"/>
              </a:rPr>
              <a:t>Αναμενόμενα αποτελέσματα και αντίκτυπο</a:t>
            </a:r>
          </a:p>
          <a:p>
            <a:pPr marL="342900" indent="-342900">
              <a:buAutoNum type="arabicPeriod"/>
            </a:pPr>
            <a:r>
              <a:rPr lang="el-GR" sz="1400" dirty="0">
                <a:solidFill>
                  <a:schemeClr val="tx2"/>
                </a:solidFill>
                <a:ea typeface="Times New Roman" panose="02020603050405020304" pitchFamily="18" charset="0"/>
              </a:rPr>
              <a:t>Επενδυτικό πλάνο</a:t>
            </a:r>
          </a:p>
          <a:p>
            <a:pPr marL="342900" indent="-342900">
              <a:buAutoNum type="arabicPeriod"/>
            </a:pPr>
            <a:r>
              <a:rPr lang="el-GR" sz="1400" dirty="0">
                <a:solidFill>
                  <a:schemeClr val="tx2"/>
                </a:solidFill>
                <a:ea typeface="Times New Roman" panose="02020603050405020304" pitchFamily="18" charset="0"/>
              </a:rPr>
              <a:t>Παρακολούθηση</a:t>
            </a:r>
          </a:p>
        </p:txBody>
      </p:sp>
      <p:sp>
        <p:nvSpPr>
          <p:cNvPr id="21" name="Arrow: Right 20">
            <a:extLst>
              <a:ext uri="{FF2B5EF4-FFF2-40B4-BE49-F238E27FC236}">
                <a16:creationId xmlns:a16="http://schemas.microsoft.com/office/drawing/2014/main" id="{A5091D82-F583-323B-A047-EC4992E54C18}"/>
              </a:ext>
            </a:extLst>
          </p:cNvPr>
          <p:cNvSpPr/>
          <p:nvPr/>
        </p:nvSpPr>
        <p:spPr>
          <a:xfrm>
            <a:off x="4419736" y="3364365"/>
            <a:ext cx="708436" cy="734596"/>
          </a:xfrm>
          <a:prstGeom prst="rightArrow">
            <a:avLst>
              <a:gd name="adj1" fmla="val 50000"/>
              <a:gd name="adj2" fmla="val 62281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el-GR" sz="3600" dirty="0">
                <a:solidFill>
                  <a:schemeClr val="tx2"/>
                </a:solidFill>
              </a:rPr>
            </a:br>
            <a:endParaRPr lang="en-GB" sz="3600" dirty="0">
              <a:solidFill>
                <a:schemeClr val="tx2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6ACB13B-B6E0-332A-B8F1-C5C34F4421CB}"/>
              </a:ext>
            </a:extLst>
          </p:cNvPr>
          <p:cNvSpPr txBox="1"/>
          <p:nvPr/>
        </p:nvSpPr>
        <p:spPr>
          <a:xfrm>
            <a:off x="4610070" y="3484764"/>
            <a:ext cx="3277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3200" dirty="0">
                <a:solidFill>
                  <a:schemeClr val="accent6">
                    <a:lumMod val="75000"/>
                  </a:schemeClr>
                </a:solidFill>
              </a:rPr>
              <a:t>*</a:t>
            </a:r>
            <a:endParaRPr lang="en-GB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2501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547D926-885C-4175-5C68-3CE2A5DEE612}"/>
              </a:ext>
            </a:extLst>
          </p:cNvPr>
          <p:cNvSpPr/>
          <p:nvPr/>
        </p:nvSpPr>
        <p:spPr>
          <a:xfrm>
            <a:off x="-32927" y="5596738"/>
            <a:ext cx="990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1200" b="1" dirty="0">
                <a:solidFill>
                  <a:schemeClr val="tx2"/>
                </a:solidFill>
                <a:latin typeface="Arial Narrow" panose="020B0606020202030204" pitchFamily="34" charset="0"/>
              </a:rPr>
              <a:t>Chrysses Nicolaides, </a:t>
            </a:r>
          </a:p>
          <a:p>
            <a:pPr algn="ctr"/>
            <a:r>
              <a:rPr lang="en-GB" sz="1200" dirty="0">
                <a:solidFill>
                  <a:schemeClr val="tx2"/>
                </a:solidFill>
                <a:latin typeface="Arial Narrow" panose="020B0606020202030204" pitchFamily="34" charset="0"/>
              </a:rPr>
              <a:t>Member Mission Board of the European Commission for Climate Neutral and Smart Cities</a:t>
            </a:r>
            <a:endParaRPr lang="el-GR" sz="12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ctr"/>
            <a:endParaRPr lang="en-GB" sz="1200" dirty="0">
              <a:solidFill>
                <a:schemeClr val="tx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GB" sz="1200" b="1" dirty="0">
                <a:solidFill>
                  <a:schemeClr val="tx2"/>
                </a:solidFill>
                <a:latin typeface="Arial Narrow" panose="020B0606020202030204" pitchFamily="34" charset="0"/>
              </a:rPr>
              <a:t>November 2022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C34E6D-8D76-8F75-7876-C788D6AD8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0728"/>
            <a:ext cx="9906000" cy="4517293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CA47DA5D-461C-1513-DEA3-B092570EA3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42903" y="3239374"/>
          <a:ext cx="2798352" cy="1573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orelDRAW" r:id="rId4" imgW="4439306" imgH="2495317" progId="CorelDraw.Graphic.20">
                  <p:embed/>
                </p:oleObj>
              </mc:Choice>
              <mc:Fallback>
                <p:oleObj name="CorelDRAW" r:id="rId4" imgW="4439306" imgH="2495317" progId="CorelDraw.Graphic.20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CA47DA5D-461C-1513-DEA3-B092570EA3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42903" y="3239374"/>
                        <a:ext cx="2798352" cy="15733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07A83059-0D8A-3E6D-ACC8-C69B71D5E8CC}"/>
              </a:ext>
            </a:extLst>
          </p:cNvPr>
          <p:cNvSpPr txBox="1"/>
          <p:nvPr/>
        </p:nvSpPr>
        <p:spPr>
          <a:xfrm>
            <a:off x="1496616" y="1568400"/>
            <a:ext cx="68469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000" dirty="0">
                <a:solidFill>
                  <a:schemeClr val="bg1"/>
                </a:solidFill>
                <a:latin typeface="+mj-lt"/>
              </a:rPr>
              <a:t>Η Ευρωπαϊκή Αποστολή </a:t>
            </a:r>
          </a:p>
          <a:p>
            <a:pPr algn="ctr"/>
            <a:endParaRPr lang="el-GR" sz="2000" dirty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el-GR" sz="2000" dirty="0">
                <a:solidFill>
                  <a:schemeClr val="bg1"/>
                </a:solidFill>
                <a:latin typeface="+mj-lt"/>
              </a:rPr>
              <a:t>των Κλιματικά Ουδέτερων και Έξυπνων Πόλεων </a:t>
            </a:r>
          </a:p>
          <a:p>
            <a:pPr algn="ctr"/>
            <a:endParaRPr lang="el-GR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326FD57-595F-323D-3411-07B2A51D30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8910" y="3539198"/>
            <a:ext cx="1738079" cy="681890"/>
          </a:xfrm>
          <a:prstGeom prst="rect">
            <a:avLst/>
          </a:prstGeom>
        </p:spPr>
      </p:pic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6C155CA5-A93D-3AA0-17FE-329C67514A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10" y="4568623"/>
            <a:ext cx="2000672" cy="3034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E7CBE6-689E-AD31-8D82-6441293891C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77286" y="95625"/>
            <a:ext cx="1987468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079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AAB2EE-AA8C-4367-B2FC-CDE990609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B6290-DA67-44C1-9B5D-DBBC529BF912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DE6E0E3-6180-26F1-30C1-CD87A9F1A0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906000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95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AAB2EE-AA8C-4367-B2FC-CDE990609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B6290-DA67-44C1-9B5D-DBBC529BF912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sp>
        <p:nvSpPr>
          <p:cNvPr id="4099" name="AutoShape 2" descr="Image result for european commission">
            <a:extLst>
              <a:ext uri="{FF2B5EF4-FFF2-40B4-BE49-F238E27FC236}">
                <a16:creationId xmlns:a16="http://schemas.microsoft.com/office/drawing/2014/main" id="{12F578A7-9467-46CA-A92A-ABDC9754F5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4100" name="AutoShape 4" descr="Image result for european commission">
            <a:extLst>
              <a:ext uri="{FF2B5EF4-FFF2-40B4-BE49-F238E27FC236}">
                <a16:creationId xmlns:a16="http://schemas.microsoft.com/office/drawing/2014/main" id="{86C5567B-6BE3-4569-AFD8-958E6AD899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4101" name="AutoShape 8" descr="Image result for EIB">
            <a:extLst>
              <a:ext uri="{FF2B5EF4-FFF2-40B4-BE49-F238E27FC236}">
                <a16:creationId xmlns:a16="http://schemas.microsoft.com/office/drawing/2014/main" id="{C032130B-BFA7-4E9B-A7A3-98F4FA12D4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4102" name="AutoShape 10" descr="Image result for EIB">
            <a:extLst>
              <a:ext uri="{FF2B5EF4-FFF2-40B4-BE49-F238E27FC236}">
                <a16:creationId xmlns:a16="http://schemas.microsoft.com/office/drawing/2014/main" id="{23E3BFC4-1F8A-418B-A2DB-DA73B09101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4103" name="AutoShape 12" descr="Image result for EIB">
            <a:extLst>
              <a:ext uri="{FF2B5EF4-FFF2-40B4-BE49-F238E27FC236}">
                <a16:creationId xmlns:a16="http://schemas.microsoft.com/office/drawing/2014/main" id="{3CA45789-A924-439A-8662-71BB29E897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C68AB36B-2DE9-0B52-B544-BCB49B94762F}"/>
              </a:ext>
            </a:extLst>
          </p:cNvPr>
          <p:cNvSpPr txBox="1">
            <a:spLocks/>
          </p:cNvSpPr>
          <p:nvPr/>
        </p:nvSpPr>
        <p:spPr>
          <a:xfrm>
            <a:off x="7099300" y="6356354"/>
            <a:ext cx="23114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1300" kern="1200">
                <a:solidFill>
                  <a:srgbClr val="898989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60958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21917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828754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438339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047924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3657509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4267093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4876678" algn="l" defTabSz="121917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E10B6290-DA67-44C1-9B5D-DBBC529BF912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4A5EA64-A5D0-7B06-F2ED-7F544AABC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7286" y="95625"/>
            <a:ext cx="1987468" cy="7864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42678E-821C-9954-E85A-E5F3894A846F}"/>
              </a:ext>
            </a:extLst>
          </p:cNvPr>
          <p:cNvSpPr txBox="1"/>
          <p:nvPr/>
        </p:nvSpPr>
        <p:spPr>
          <a:xfrm>
            <a:off x="433076" y="974279"/>
            <a:ext cx="74933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Arial Narrow" panose="020B0606020202030204" pitchFamily="34" charset="0"/>
              </a:rPr>
              <a:t>The European Green Deal will improve the well-being and health of citizens and future generations by providing: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AF1430-A0FA-73E1-D7E1-D94ABAA2A7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955" y="2226116"/>
            <a:ext cx="8424940" cy="21924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BC34268-A014-5269-CC42-515A3C2C8C27}"/>
              </a:ext>
            </a:extLst>
          </p:cNvPr>
          <p:cNvSpPr txBox="1"/>
          <p:nvPr/>
        </p:nvSpPr>
        <p:spPr>
          <a:xfrm>
            <a:off x="429197" y="848575"/>
            <a:ext cx="81839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chemeClr val="tx2"/>
                </a:solidFill>
                <a:latin typeface="Verdana Pro Cond" panose="020B0606030504040204" pitchFamily="34" charset="0"/>
              </a:rPr>
              <a:t>Συσχετισμός με την Ευρωπαϊκή Πράσινη Συμφωνία</a:t>
            </a:r>
            <a:endParaRPr lang="en-GB" sz="2400" b="1" dirty="0">
              <a:solidFill>
                <a:schemeClr val="tx2"/>
              </a:solidFill>
              <a:latin typeface="Verdana Pro Cond" panose="020B0606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8BF5FE-244D-FDB8-711F-A23CD32A039D}"/>
              </a:ext>
            </a:extLst>
          </p:cNvPr>
          <p:cNvSpPr txBox="1"/>
          <p:nvPr/>
        </p:nvSpPr>
        <p:spPr>
          <a:xfrm>
            <a:off x="683945" y="1650375"/>
            <a:ext cx="835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tx2"/>
                </a:solidFill>
                <a:latin typeface="Verdana Pro Cond" panose="020B0606030504040204" pitchFamily="34" charset="0"/>
              </a:rPr>
              <a:t>The European Green Deal will improve the well-being and health of citizens and future generations by providing: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716F93-559B-4D4A-C7F9-B27468FAA5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532" y="4218186"/>
            <a:ext cx="8424936" cy="235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66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AAB2EE-AA8C-4367-B2FC-CDE990609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B6290-DA67-44C1-9B5D-DBBC529BF912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sp>
        <p:nvSpPr>
          <p:cNvPr id="4099" name="AutoShape 2" descr="Image result for european commission">
            <a:extLst>
              <a:ext uri="{FF2B5EF4-FFF2-40B4-BE49-F238E27FC236}">
                <a16:creationId xmlns:a16="http://schemas.microsoft.com/office/drawing/2014/main" id="{12F578A7-9467-46CA-A92A-ABDC9754F5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4100" name="AutoShape 4" descr="Image result for european commission">
            <a:extLst>
              <a:ext uri="{FF2B5EF4-FFF2-40B4-BE49-F238E27FC236}">
                <a16:creationId xmlns:a16="http://schemas.microsoft.com/office/drawing/2014/main" id="{86C5567B-6BE3-4569-AFD8-958E6AD899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4101" name="AutoShape 8" descr="Image result for EIB">
            <a:extLst>
              <a:ext uri="{FF2B5EF4-FFF2-40B4-BE49-F238E27FC236}">
                <a16:creationId xmlns:a16="http://schemas.microsoft.com/office/drawing/2014/main" id="{C032130B-BFA7-4E9B-A7A3-98F4FA12D4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4102" name="AutoShape 10" descr="Image result for EIB">
            <a:extLst>
              <a:ext uri="{FF2B5EF4-FFF2-40B4-BE49-F238E27FC236}">
                <a16:creationId xmlns:a16="http://schemas.microsoft.com/office/drawing/2014/main" id="{23E3BFC4-1F8A-418B-A2DB-DA73B09101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4103" name="AutoShape 12" descr="Image result for EIB">
            <a:extLst>
              <a:ext uri="{FF2B5EF4-FFF2-40B4-BE49-F238E27FC236}">
                <a16:creationId xmlns:a16="http://schemas.microsoft.com/office/drawing/2014/main" id="{3CA45789-A924-439A-8662-71BB29E897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8" name="AutoShape 2" descr="Image result for european commission">
            <a:extLst>
              <a:ext uri="{FF2B5EF4-FFF2-40B4-BE49-F238E27FC236}">
                <a16:creationId xmlns:a16="http://schemas.microsoft.com/office/drawing/2014/main" id="{2C5E94D3-6DE2-A0CD-8AB9-1666FAA461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10" name="AutoShape 4" descr="Image result for european commission">
            <a:extLst>
              <a:ext uri="{FF2B5EF4-FFF2-40B4-BE49-F238E27FC236}">
                <a16:creationId xmlns:a16="http://schemas.microsoft.com/office/drawing/2014/main" id="{CDD248BB-1909-0196-F5AD-98182620C7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11" name="AutoShape 8" descr="Image result for EIB">
            <a:extLst>
              <a:ext uri="{FF2B5EF4-FFF2-40B4-BE49-F238E27FC236}">
                <a16:creationId xmlns:a16="http://schemas.microsoft.com/office/drawing/2014/main" id="{56366DE1-D164-8C1B-5138-19B7936E87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12" name="AutoShape 10" descr="Image result for EIB">
            <a:extLst>
              <a:ext uri="{FF2B5EF4-FFF2-40B4-BE49-F238E27FC236}">
                <a16:creationId xmlns:a16="http://schemas.microsoft.com/office/drawing/2014/main" id="{C4F75792-4B12-481F-5C65-2A9717CEA5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14" name="AutoShape 12" descr="Image result for EIB">
            <a:extLst>
              <a:ext uri="{FF2B5EF4-FFF2-40B4-BE49-F238E27FC236}">
                <a16:creationId xmlns:a16="http://schemas.microsoft.com/office/drawing/2014/main" id="{455C67EC-09D6-2FEB-0049-59BB9B55FD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8178697-2F00-BD41-E475-B699E2797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775" y="218633"/>
            <a:ext cx="789745" cy="7860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4FE5F9B-4E7E-701C-E53D-DEFDAA5EECD8}"/>
              </a:ext>
            </a:extLst>
          </p:cNvPr>
          <p:cNvSpPr txBox="1"/>
          <p:nvPr/>
        </p:nvSpPr>
        <p:spPr>
          <a:xfrm>
            <a:off x="7643083" y="411840"/>
            <a:ext cx="1223413" cy="505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894" dirty="0">
                <a:solidFill>
                  <a:schemeClr val="accent1"/>
                </a:solidFill>
              </a:rPr>
              <a:t>EU Mission</a:t>
            </a:r>
          </a:p>
          <a:p>
            <a:pPr algn="r"/>
            <a:r>
              <a:rPr lang="en-GB" sz="894" dirty="0">
                <a:solidFill>
                  <a:schemeClr val="accent1"/>
                </a:solidFill>
              </a:rPr>
              <a:t>Climate-neutral and </a:t>
            </a:r>
          </a:p>
          <a:p>
            <a:pPr algn="r"/>
            <a:r>
              <a:rPr lang="en-GB" sz="894" dirty="0">
                <a:solidFill>
                  <a:schemeClr val="accent1"/>
                </a:solidFill>
              </a:rPr>
              <a:t>Smart cities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90AD4C-7D17-5DDF-6A97-7CB9E3A4898E}"/>
              </a:ext>
            </a:extLst>
          </p:cNvPr>
          <p:cNvSpPr txBox="1"/>
          <p:nvPr/>
        </p:nvSpPr>
        <p:spPr>
          <a:xfrm>
            <a:off x="673886" y="573008"/>
            <a:ext cx="68241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chemeClr val="accent5">
                    <a:lumMod val="75000"/>
                  </a:schemeClr>
                </a:solidFill>
              </a:rPr>
              <a:t>ΣΤΟΧΟΙ ΤΗΣ ΑΠΟΣΤΟΛΗΣ</a:t>
            </a:r>
            <a:r>
              <a:rPr lang="el-CY" sz="2400" b="1" dirty="0">
                <a:solidFill>
                  <a:schemeClr val="accent5">
                    <a:lumMod val="75000"/>
                  </a:schemeClr>
                </a:solidFill>
              </a:rPr>
              <a:t> ΤΗΣ ΕΕ</a:t>
            </a:r>
            <a:r>
              <a:rPr lang="el-GR" sz="2400" b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9" name="Dodecagon 8">
            <a:extLst>
              <a:ext uri="{FF2B5EF4-FFF2-40B4-BE49-F238E27FC236}">
                <a16:creationId xmlns:a16="http://schemas.microsoft.com/office/drawing/2014/main" id="{82240291-7B37-3D91-1143-0D7C355D7933}"/>
              </a:ext>
            </a:extLst>
          </p:cNvPr>
          <p:cNvSpPr/>
          <p:nvPr/>
        </p:nvSpPr>
        <p:spPr>
          <a:xfrm>
            <a:off x="856738" y="2277560"/>
            <a:ext cx="1103657" cy="1027113"/>
          </a:xfrm>
          <a:prstGeom prst="dodec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3" name="Dodecagon 12">
            <a:extLst>
              <a:ext uri="{FF2B5EF4-FFF2-40B4-BE49-F238E27FC236}">
                <a16:creationId xmlns:a16="http://schemas.microsoft.com/office/drawing/2014/main" id="{7B59A1E1-B9C2-4E83-DDB7-19A5F36B0F98}"/>
              </a:ext>
            </a:extLst>
          </p:cNvPr>
          <p:cNvSpPr/>
          <p:nvPr/>
        </p:nvSpPr>
        <p:spPr>
          <a:xfrm>
            <a:off x="891731" y="3837023"/>
            <a:ext cx="1103657" cy="1027113"/>
          </a:xfrm>
          <a:prstGeom prst="dodecagon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B19DD8F4-5423-9976-1732-A5E4E8327BC3}"/>
              </a:ext>
            </a:extLst>
          </p:cNvPr>
          <p:cNvSpPr txBox="1">
            <a:spLocks/>
          </p:cNvSpPr>
          <p:nvPr/>
        </p:nvSpPr>
        <p:spPr>
          <a:xfrm>
            <a:off x="416497" y="1700808"/>
            <a:ext cx="9017590" cy="4311206"/>
          </a:xfrm>
          <a:prstGeom prst="rect">
            <a:avLst/>
          </a:prstGeom>
        </p:spPr>
        <p:txBody>
          <a:bodyPr/>
          <a:lstStyle>
            <a:lvl1pPr marL="371477" indent="-37147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70" indent="-30956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0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8261" indent="-24765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3565" indent="-24765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8869" indent="-24765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4173" indent="-247652" algn="l" defTabSz="9906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477" indent="-247652" algn="l" defTabSz="9906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781" indent="-247652" algn="l" defTabSz="9906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0086" indent="-247652" algn="l" defTabSz="9906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/>
              <a:t> </a:t>
            </a:r>
            <a:endParaRPr lang="en-IE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F2F942-7ED6-3EEB-035B-59862CF802E0}"/>
              </a:ext>
            </a:extLst>
          </p:cNvPr>
          <p:cNvSpPr txBox="1"/>
          <p:nvPr/>
        </p:nvSpPr>
        <p:spPr>
          <a:xfrm>
            <a:off x="1219652" y="2532886"/>
            <a:ext cx="350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en-IE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D71E25-353D-13BC-4F29-6079A691E5FA}"/>
              </a:ext>
            </a:extLst>
          </p:cNvPr>
          <p:cNvSpPr txBox="1"/>
          <p:nvPr/>
        </p:nvSpPr>
        <p:spPr>
          <a:xfrm>
            <a:off x="1268527" y="4102202"/>
            <a:ext cx="3789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en-IE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4789EF-E591-0B3F-D207-6801B578FF0F}"/>
              </a:ext>
            </a:extLst>
          </p:cNvPr>
          <p:cNvSpPr txBox="1"/>
          <p:nvPr/>
        </p:nvSpPr>
        <p:spPr>
          <a:xfrm>
            <a:off x="2089960" y="2382609"/>
            <a:ext cx="53185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/>
              <a:t>Να υποστηρίξει 100 πόλεις να γίνουν </a:t>
            </a:r>
            <a:endParaRPr lang="en-GB" sz="2400" dirty="0"/>
          </a:p>
          <a:p>
            <a:r>
              <a:rPr lang="el-GR" sz="2400" dirty="0"/>
              <a:t>Κλιματικά Ουδέτερες και έξυπνες </a:t>
            </a:r>
            <a:endParaRPr lang="el-CY" sz="2400" dirty="0"/>
          </a:p>
          <a:p>
            <a:r>
              <a:rPr lang="el-GR" sz="2400" dirty="0"/>
              <a:t>μέχρι το 2030</a:t>
            </a:r>
            <a:endParaRPr lang="en-GB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3123F53-BED2-2C1D-55E2-BB234244DAE3}"/>
              </a:ext>
            </a:extLst>
          </p:cNvPr>
          <p:cNvSpPr txBox="1"/>
          <p:nvPr/>
        </p:nvSpPr>
        <p:spPr>
          <a:xfrm>
            <a:off x="2115586" y="3837023"/>
            <a:ext cx="69732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/>
              <a:t>N</a:t>
            </a:r>
            <a:r>
              <a:rPr lang="el-GR" sz="2400" dirty="0"/>
              <a:t>α βεβαιωθεί ότι οι </a:t>
            </a:r>
            <a:r>
              <a:rPr lang="en-GB" sz="2400" dirty="0"/>
              <a:t>100 </a:t>
            </a:r>
            <a:r>
              <a:rPr lang="el-GR" sz="2400" dirty="0"/>
              <a:t>πόλεις θα λειτουργήσουν </a:t>
            </a:r>
          </a:p>
          <a:p>
            <a:r>
              <a:rPr kumimoji="0" lang="el-GR" altLang="en-US" sz="2400" b="0" u="none" strike="noStrike" cap="none" normalizeH="0" baseline="0" dirty="0">
                <a:ln>
                  <a:noFill/>
                </a:ln>
                <a:effectLst/>
              </a:rPr>
              <a:t>ως κόμβοι πειραματισμού και καινοτομίας για</a:t>
            </a:r>
            <a:r>
              <a:rPr kumimoji="0" lang="en-GB" altLang="en-US" sz="2400" b="0" u="none" strike="noStrike" cap="none" normalizeH="0" baseline="0" dirty="0">
                <a:ln>
                  <a:noFill/>
                </a:ln>
                <a:effectLst/>
              </a:rPr>
              <a:t> </a:t>
            </a:r>
            <a:endParaRPr kumimoji="0" lang="el-GR" altLang="en-US" sz="2400" b="0" u="none" strike="noStrike" cap="none" normalizeH="0" baseline="0" dirty="0">
              <a:ln>
                <a:noFill/>
              </a:ln>
              <a:effectLst/>
            </a:endParaRPr>
          </a:p>
          <a:p>
            <a:r>
              <a:rPr lang="el-GR" altLang="en-US" sz="2400" dirty="0"/>
              <a:t>ν</a:t>
            </a:r>
            <a:r>
              <a:rPr kumimoji="0" lang="el-GR" altLang="en-US" sz="2400" b="0" u="none" strike="noStrike" cap="none" normalizeH="0" baseline="0" dirty="0">
                <a:ln>
                  <a:noFill/>
                </a:ln>
                <a:effectLst/>
              </a:rPr>
              <a:t>α ακολουθήσουν όλες οι Ευρωπαϊκές</a:t>
            </a:r>
            <a:r>
              <a:rPr lang="el-CY" altLang="en-US" sz="2400" dirty="0"/>
              <a:t> </a:t>
            </a:r>
            <a:r>
              <a:rPr lang="el-GR" sz="2400" dirty="0"/>
              <a:t>πόλεις</a:t>
            </a:r>
            <a:endParaRPr kumimoji="0" lang="el-CY" altLang="en-US" sz="2400" b="0" u="none" strike="noStrike" cap="none" normalizeH="0" baseline="0" dirty="0">
              <a:ln>
                <a:noFill/>
              </a:ln>
              <a:effectLst/>
            </a:endParaRPr>
          </a:p>
          <a:p>
            <a:r>
              <a:rPr kumimoji="0" lang="el-GR" altLang="en-US" sz="2400" b="0" u="none" strike="noStrike" cap="none" normalizeH="0" baseline="0" dirty="0">
                <a:ln>
                  <a:noFill/>
                </a:ln>
                <a:effectLst/>
              </a:rPr>
              <a:t>μέχρι το 2050</a:t>
            </a:r>
          </a:p>
        </p:txBody>
      </p:sp>
    </p:spTree>
    <p:extLst>
      <p:ext uri="{BB962C8B-B14F-4D97-AF65-F5344CB8AC3E}">
        <p14:creationId xmlns:p14="http://schemas.microsoft.com/office/powerpoint/2010/main" val="2099364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AAB2EE-AA8C-4367-B2FC-CDE990609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B6290-DA67-44C1-9B5D-DBBC529BF912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4099" name="AutoShape 2" descr="Image result for european commission">
            <a:extLst>
              <a:ext uri="{FF2B5EF4-FFF2-40B4-BE49-F238E27FC236}">
                <a16:creationId xmlns:a16="http://schemas.microsoft.com/office/drawing/2014/main" id="{12F578A7-9467-46CA-A92A-ABDC9754F5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4100" name="AutoShape 4" descr="Image result for european commission">
            <a:extLst>
              <a:ext uri="{FF2B5EF4-FFF2-40B4-BE49-F238E27FC236}">
                <a16:creationId xmlns:a16="http://schemas.microsoft.com/office/drawing/2014/main" id="{86C5567B-6BE3-4569-AFD8-958E6AD899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4101" name="AutoShape 8" descr="Image result for EIB">
            <a:extLst>
              <a:ext uri="{FF2B5EF4-FFF2-40B4-BE49-F238E27FC236}">
                <a16:creationId xmlns:a16="http://schemas.microsoft.com/office/drawing/2014/main" id="{C032130B-BFA7-4E9B-A7A3-98F4FA12D4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4102" name="AutoShape 10" descr="Image result for EIB">
            <a:extLst>
              <a:ext uri="{FF2B5EF4-FFF2-40B4-BE49-F238E27FC236}">
                <a16:creationId xmlns:a16="http://schemas.microsoft.com/office/drawing/2014/main" id="{23E3BFC4-1F8A-418B-A2DB-DA73B09101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4103" name="AutoShape 12" descr="Image result for EIB">
            <a:extLst>
              <a:ext uri="{FF2B5EF4-FFF2-40B4-BE49-F238E27FC236}">
                <a16:creationId xmlns:a16="http://schemas.microsoft.com/office/drawing/2014/main" id="{3CA45789-A924-439A-8662-71BB29E897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8" name="AutoShape 2" descr="Image result for european commission">
            <a:extLst>
              <a:ext uri="{FF2B5EF4-FFF2-40B4-BE49-F238E27FC236}">
                <a16:creationId xmlns:a16="http://schemas.microsoft.com/office/drawing/2014/main" id="{2C5E94D3-6DE2-A0CD-8AB9-1666FAA461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10" name="AutoShape 4" descr="Image result for european commission">
            <a:extLst>
              <a:ext uri="{FF2B5EF4-FFF2-40B4-BE49-F238E27FC236}">
                <a16:creationId xmlns:a16="http://schemas.microsoft.com/office/drawing/2014/main" id="{CDD248BB-1909-0196-F5AD-98182620C7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11" name="AutoShape 8" descr="Image result for EIB">
            <a:extLst>
              <a:ext uri="{FF2B5EF4-FFF2-40B4-BE49-F238E27FC236}">
                <a16:creationId xmlns:a16="http://schemas.microsoft.com/office/drawing/2014/main" id="{56366DE1-D164-8C1B-5138-19B7936E87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12" name="AutoShape 10" descr="Image result for EIB">
            <a:extLst>
              <a:ext uri="{FF2B5EF4-FFF2-40B4-BE49-F238E27FC236}">
                <a16:creationId xmlns:a16="http://schemas.microsoft.com/office/drawing/2014/main" id="{C4F75792-4B12-481F-5C65-2A9717CEA5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14" name="AutoShape 12" descr="Image result for EIB">
            <a:extLst>
              <a:ext uri="{FF2B5EF4-FFF2-40B4-BE49-F238E27FC236}">
                <a16:creationId xmlns:a16="http://schemas.microsoft.com/office/drawing/2014/main" id="{455C67EC-09D6-2FEB-0049-59BB9B55FD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8178697-2F00-BD41-E475-B699E2797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775" y="218633"/>
            <a:ext cx="789745" cy="7860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4FE5F9B-4E7E-701C-E53D-DEFDAA5EECD8}"/>
              </a:ext>
            </a:extLst>
          </p:cNvPr>
          <p:cNvSpPr txBox="1"/>
          <p:nvPr/>
        </p:nvSpPr>
        <p:spPr>
          <a:xfrm>
            <a:off x="7643083" y="411840"/>
            <a:ext cx="1223413" cy="505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894" dirty="0">
                <a:solidFill>
                  <a:schemeClr val="accent1"/>
                </a:solidFill>
              </a:rPr>
              <a:t>EU Mission</a:t>
            </a:r>
          </a:p>
          <a:p>
            <a:pPr algn="r"/>
            <a:r>
              <a:rPr lang="en-GB" sz="894" dirty="0">
                <a:solidFill>
                  <a:schemeClr val="accent1"/>
                </a:solidFill>
              </a:rPr>
              <a:t>Climate-neutral and </a:t>
            </a:r>
          </a:p>
          <a:p>
            <a:pPr algn="r"/>
            <a:r>
              <a:rPr lang="en-GB" sz="894" dirty="0">
                <a:solidFill>
                  <a:schemeClr val="accent1"/>
                </a:solidFill>
              </a:rPr>
              <a:t>Smart cities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B19DD8F4-5423-9976-1732-A5E4E8327BC3}"/>
              </a:ext>
            </a:extLst>
          </p:cNvPr>
          <p:cNvSpPr txBox="1">
            <a:spLocks/>
          </p:cNvSpPr>
          <p:nvPr/>
        </p:nvSpPr>
        <p:spPr>
          <a:xfrm>
            <a:off x="416497" y="1700808"/>
            <a:ext cx="9017590" cy="4311206"/>
          </a:xfrm>
          <a:prstGeom prst="rect">
            <a:avLst/>
          </a:prstGeom>
        </p:spPr>
        <p:txBody>
          <a:bodyPr/>
          <a:lstStyle>
            <a:lvl1pPr marL="371477" indent="-37147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70" indent="-30956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0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8261" indent="-24765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3565" indent="-24765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8869" indent="-24765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4173" indent="-247652" algn="l" defTabSz="9906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477" indent="-247652" algn="l" defTabSz="9906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781" indent="-247652" algn="l" defTabSz="9906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0086" indent="-247652" algn="l" defTabSz="9906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/>
              <a:t> </a:t>
            </a:r>
            <a:endParaRPr lang="en-I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672B91-A857-62CC-87F8-70034507672C}"/>
              </a:ext>
            </a:extLst>
          </p:cNvPr>
          <p:cNvSpPr txBox="1"/>
          <p:nvPr/>
        </p:nvSpPr>
        <p:spPr>
          <a:xfrm>
            <a:off x="429197" y="916978"/>
            <a:ext cx="7490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tx2"/>
                </a:solidFill>
                <a:latin typeface="Verdana Pro Cond" panose="020B0606030504040204" pitchFamily="34" charset="0"/>
              </a:rPr>
              <a:t>Η στρατηγική της πόλης για την Αποστολή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4C7B5DA1-F100-4222-4A69-842740D857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344763"/>
              </p:ext>
            </p:extLst>
          </p:nvPr>
        </p:nvGraphicFramePr>
        <p:xfrm>
          <a:off x="516475" y="1988840"/>
          <a:ext cx="8901021" cy="37541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32269">
                  <a:extLst>
                    <a:ext uri="{9D8B030D-6E8A-4147-A177-3AD203B41FA5}">
                      <a16:colId xmlns:a16="http://schemas.microsoft.com/office/drawing/2014/main" val="3448821949"/>
                    </a:ext>
                  </a:extLst>
                </a:gridCol>
                <a:gridCol w="6768752">
                  <a:extLst>
                    <a:ext uri="{9D8B030D-6E8A-4147-A177-3AD203B41FA5}">
                      <a16:colId xmlns:a16="http://schemas.microsoft.com/office/drawing/2014/main" val="4234052477"/>
                    </a:ext>
                  </a:extLst>
                </a:gridCol>
              </a:tblGrid>
              <a:tr h="166845">
                <a:tc>
                  <a:txBody>
                    <a:bodyPr/>
                    <a:lstStyle/>
                    <a:p>
                      <a:r>
                        <a:rPr lang="el-GR" sz="1800" b="1" dirty="0">
                          <a:solidFill>
                            <a:schemeClr val="tx2"/>
                          </a:solidFill>
                        </a:rPr>
                        <a:t>Βασικός στόχος</a:t>
                      </a:r>
                      <a:r>
                        <a:rPr lang="en-GB" sz="1800" b="1" dirty="0">
                          <a:solidFill>
                            <a:schemeClr val="tx2"/>
                          </a:solidFill>
                        </a:rPr>
                        <a:t>:</a:t>
                      </a:r>
                      <a:r>
                        <a:rPr lang="en-GB" sz="1800" dirty="0">
                          <a:solidFill>
                            <a:schemeClr val="tx2"/>
                          </a:solidFill>
                        </a:rPr>
                        <a:t>	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>
                          <a:solidFill>
                            <a:schemeClr val="tx2"/>
                          </a:solidFill>
                        </a:rPr>
                        <a:t>     Να καταστεί η πόλη κλιματικά ουδέτερη και έξυπνη μέχρι το 2030</a:t>
                      </a:r>
                      <a:r>
                        <a:rPr lang="en-GB" sz="1800" dirty="0">
                          <a:solidFill>
                            <a:schemeClr val="tx2"/>
                          </a:solidFill>
                        </a:rPr>
                        <a:t> </a:t>
                      </a:r>
                    </a:p>
                    <a:p>
                      <a:endParaRPr lang="en-GB" sz="1800" dirty="0">
                        <a:solidFill>
                          <a:schemeClr val="tx2"/>
                        </a:solidFill>
                      </a:endParaRPr>
                    </a:p>
                    <a:p>
                      <a:r>
                        <a:rPr lang="el-GR" sz="1800" dirty="0">
                          <a:solidFill>
                            <a:schemeClr val="tx2"/>
                          </a:solidFill>
                        </a:rPr>
                        <a:t>     </a:t>
                      </a:r>
                      <a:r>
                        <a:rPr lang="en-GB" sz="1800" dirty="0">
                          <a:solidFill>
                            <a:schemeClr val="tx2"/>
                          </a:solidFill>
                        </a:rPr>
                        <a:t>N</a:t>
                      </a:r>
                      <a:r>
                        <a:rPr lang="el-GR" sz="1800" dirty="0">
                          <a:solidFill>
                            <a:schemeClr val="tx2"/>
                          </a:solidFill>
                        </a:rPr>
                        <a:t>α λειτουργήσει </a:t>
                      </a:r>
                      <a:r>
                        <a:rPr kumimoji="0" lang="el-GR" alt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ως κόμβος πειραματισμού και καινοτομίας για</a:t>
                      </a:r>
                      <a:r>
                        <a:rPr kumimoji="0" lang="en-GB" alt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kumimoji="0" lang="el-GR" alt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άλλες</a:t>
                      </a:r>
                      <a:r>
                        <a:rPr lang="en-GB" altLang="en-US" sz="18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kumimoji="0" lang="el-GR" altLang="en-US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</a:rPr>
                        <a:t>πόλεις να ακολουθήσουν</a:t>
                      </a:r>
                    </a:p>
                    <a:p>
                      <a:endParaRPr kumimoji="0" lang="el-GR" altLang="en-US" sz="1800" b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71415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b="1" dirty="0">
                          <a:solidFill>
                            <a:schemeClr val="tx2"/>
                          </a:solidFill>
                        </a:rPr>
                        <a:t>Χρονοδιάγραμμα</a:t>
                      </a:r>
                      <a:r>
                        <a:rPr lang="en-GB" sz="1800" b="1" dirty="0">
                          <a:solidFill>
                            <a:schemeClr val="tx2"/>
                          </a:solidFill>
                        </a:rPr>
                        <a:t>: 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1" dirty="0">
                          <a:solidFill>
                            <a:schemeClr val="tx2"/>
                          </a:solidFill>
                        </a:rPr>
                        <a:t>Έως το </a:t>
                      </a:r>
                      <a:r>
                        <a:rPr lang="en-GB" sz="1800" b="1" dirty="0">
                          <a:solidFill>
                            <a:schemeClr val="tx2"/>
                          </a:solidFill>
                        </a:rPr>
                        <a:t>2030</a:t>
                      </a:r>
                      <a:endParaRPr lang="el-GR" sz="18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904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b="1" dirty="0">
                          <a:solidFill>
                            <a:schemeClr val="tx2"/>
                          </a:solidFill>
                        </a:rPr>
                        <a:t>Συμμετοχή</a:t>
                      </a:r>
                      <a:r>
                        <a:rPr lang="en-GB" sz="1800" b="1" dirty="0">
                          <a:solidFill>
                            <a:schemeClr val="tx2"/>
                          </a:solidFill>
                        </a:rPr>
                        <a:t>: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b="1" dirty="0">
                          <a:solidFill>
                            <a:schemeClr val="tx2"/>
                          </a:solidFill>
                        </a:rPr>
                        <a:t>Δήμος, Εθνική Κυβέρνηση, Ευρωπαϊκή Επιτροπή</a:t>
                      </a:r>
                    </a:p>
                    <a:p>
                      <a:r>
                        <a:rPr lang="el-GR" sz="1800" dirty="0">
                          <a:solidFill>
                            <a:schemeClr val="tx2"/>
                          </a:solidFill>
                        </a:rPr>
                        <a:t>Ενδιαφερόμενα μέρη – Ακαδημαϊκή κοινότητα, Επιχειρήσεις, Πολίτες</a:t>
                      </a:r>
                      <a:endParaRPr lang="en-GB" sz="1800" b="1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7904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b="1" dirty="0">
                          <a:solidFill>
                            <a:schemeClr val="tx2"/>
                          </a:solidFill>
                        </a:rPr>
                        <a:t>Διακυβέρνηση</a:t>
                      </a:r>
                      <a:r>
                        <a:rPr lang="en-GB" sz="1800" b="1" dirty="0">
                          <a:solidFill>
                            <a:schemeClr val="tx2"/>
                          </a:solidFill>
                        </a:rPr>
                        <a:t>:</a:t>
                      </a:r>
                      <a:r>
                        <a:rPr lang="el-GR" sz="1800" b="1" dirty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800" dirty="0">
                          <a:solidFill>
                            <a:schemeClr val="tx2"/>
                          </a:solidFill>
                        </a:rPr>
                        <a:t>Ομάδα έργου, τοπική ομάδα δράσης για το κλίμα, διευρυμένη ομάδα, εσωτερικοί </a:t>
                      </a:r>
                      <a:r>
                        <a:rPr lang="en-GB" sz="18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l-GR" sz="1800" dirty="0">
                          <a:solidFill>
                            <a:schemeClr val="tx2"/>
                          </a:solidFill>
                        </a:rPr>
                        <a:t>και εξωτερικοί συνεργάτες/</a:t>
                      </a:r>
                      <a:r>
                        <a:rPr lang="en-GB" sz="1800" dirty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l-GR" sz="1800" dirty="0">
                          <a:solidFill>
                            <a:schemeClr val="tx2"/>
                          </a:solidFill>
                        </a:rPr>
                        <a:t>απαραίτητοι πόροι</a:t>
                      </a:r>
                      <a:endParaRPr lang="en-GB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39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sz="1800" b="1" dirty="0">
                          <a:solidFill>
                            <a:schemeClr val="tx2"/>
                          </a:solidFill>
                        </a:rPr>
                        <a:t>Προϋπολογισμός</a:t>
                      </a:r>
                      <a:r>
                        <a:rPr lang="en-GB" sz="1800" b="1" dirty="0">
                          <a:solidFill>
                            <a:schemeClr val="tx2"/>
                          </a:solidFill>
                        </a:rPr>
                        <a:t>: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9060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dirty="0">
                          <a:solidFill>
                            <a:schemeClr val="tx2"/>
                          </a:solidFill>
                        </a:rPr>
                        <a:t>περί το 1 δις Ευρώ </a:t>
                      </a:r>
                      <a:r>
                        <a:rPr lang="en-GB" sz="1800" dirty="0">
                          <a:solidFill>
                            <a:schemeClr val="tx2"/>
                          </a:solidFill>
                        </a:rPr>
                        <a:t>– (</a:t>
                      </a:r>
                      <a:r>
                        <a:rPr lang="el-GR" sz="1800" dirty="0">
                          <a:solidFill>
                            <a:schemeClr val="tx2"/>
                          </a:solidFill>
                        </a:rPr>
                        <a:t>με βάση πληθυσμό 10</a:t>
                      </a:r>
                      <a:r>
                        <a:rPr lang="en-GB" sz="1800" dirty="0">
                          <a:solidFill>
                            <a:schemeClr val="tx2"/>
                          </a:solidFill>
                        </a:rPr>
                        <a:t>0,000 </a:t>
                      </a:r>
                      <a:r>
                        <a:rPr lang="el-GR" sz="1800" dirty="0">
                          <a:solidFill>
                            <a:schemeClr val="tx2"/>
                          </a:solidFill>
                        </a:rPr>
                        <a:t>κατοίκους</a:t>
                      </a:r>
                      <a:r>
                        <a:rPr lang="en-GB" sz="1800" dirty="0">
                          <a:solidFill>
                            <a:schemeClr val="tx2"/>
                          </a:solidFill>
                        </a:rPr>
                        <a:t>)</a:t>
                      </a:r>
                      <a:r>
                        <a:rPr lang="el-GR" sz="1800" dirty="0">
                          <a:solidFill>
                            <a:schemeClr val="tx2"/>
                          </a:solidFill>
                        </a:rPr>
                        <a:t> - </a:t>
                      </a:r>
                      <a:r>
                        <a:rPr lang="en-GB" sz="1800" dirty="0">
                          <a:solidFill>
                            <a:schemeClr val="tx2"/>
                          </a:solidFill>
                        </a:rPr>
                        <a:t>10,000 </a:t>
                      </a:r>
                      <a:r>
                        <a:rPr lang="el-GR" sz="1800" dirty="0">
                          <a:solidFill>
                            <a:schemeClr val="tx2"/>
                          </a:solidFill>
                        </a:rPr>
                        <a:t>Ευρώ για κάθε κάτοικο</a:t>
                      </a:r>
                      <a:endParaRPr lang="en-GB" sz="18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292294"/>
                  </a:ext>
                </a:extLst>
              </a:tr>
            </a:tbl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48652B90-B976-C625-3E5F-4FCF1C78EA85}"/>
              </a:ext>
            </a:extLst>
          </p:cNvPr>
          <p:cNvSpPr/>
          <p:nvPr/>
        </p:nvSpPr>
        <p:spPr>
          <a:xfrm>
            <a:off x="2720752" y="2609005"/>
            <a:ext cx="180000" cy="1800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2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577D4FD-44EA-D5D1-7960-792E75AA678E}"/>
              </a:ext>
            </a:extLst>
          </p:cNvPr>
          <p:cNvSpPr/>
          <p:nvPr/>
        </p:nvSpPr>
        <p:spPr>
          <a:xfrm>
            <a:off x="2720752" y="2087373"/>
            <a:ext cx="180000" cy="180000"/>
          </a:xfrm>
          <a:prstGeom prst="ellipse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bg1"/>
                </a:solidFill>
              </a:rPr>
              <a:t>1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653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AAB2EE-AA8C-4367-B2FC-CDE990609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B6290-DA67-44C1-9B5D-DBBC529BF912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4099" name="AutoShape 2" descr="Image result for european commission">
            <a:extLst>
              <a:ext uri="{FF2B5EF4-FFF2-40B4-BE49-F238E27FC236}">
                <a16:creationId xmlns:a16="http://schemas.microsoft.com/office/drawing/2014/main" id="{12F578A7-9467-46CA-A92A-ABDC9754F5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4100" name="AutoShape 4" descr="Image result for european commission">
            <a:extLst>
              <a:ext uri="{FF2B5EF4-FFF2-40B4-BE49-F238E27FC236}">
                <a16:creationId xmlns:a16="http://schemas.microsoft.com/office/drawing/2014/main" id="{86C5567B-6BE3-4569-AFD8-958E6AD899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4101" name="AutoShape 8" descr="Image result for EIB">
            <a:extLst>
              <a:ext uri="{FF2B5EF4-FFF2-40B4-BE49-F238E27FC236}">
                <a16:creationId xmlns:a16="http://schemas.microsoft.com/office/drawing/2014/main" id="{C032130B-BFA7-4E9B-A7A3-98F4FA12D4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4102" name="AutoShape 10" descr="Image result for EIB">
            <a:extLst>
              <a:ext uri="{FF2B5EF4-FFF2-40B4-BE49-F238E27FC236}">
                <a16:creationId xmlns:a16="http://schemas.microsoft.com/office/drawing/2014/main" id="{23E3BFC4-1F8A-418B-A2DB-DA73B09101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4103" name="AutoShape 12" descr="Image result for EIB">
            <a:extLst>
              <a:ext uri="{FF2B5EF4-FFF2-40B4-BE49-F238E27FC236}">
                <a16:creationId xmlns:a16="http://schemas.microsoft.com/office/drawing/2014/main" id="{3CA45789-A924-439A-8662-71BB29E897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8" name="AutoShape 2" descr="Image result for european commission">
            <a:extLst>
              <a:ext uri="{FF2B5EF4-FFF2-40B4-BE49-F238E27FC236}">
                <a16:creationId xmlns:a16="http://schemas.microsoft.com/office/drawing/2014/main" id="{2C5E94D3-6DE2-A0CD-8AB9-1666FAA461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10" name="AutoShape 4" descr="Image result for european commission">
            <a:extLst>
              <a:ext uri="{FF2B5EF4-FFF2-40B4-BE49-F238E27FC236}">
                <a16:creationId xmlns:a16="http://schemas.microsoft.com/office/drawing/2014/main" id="{CDD248BB-1909-0196-F5AD-98182620C7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11" name="AutoShape 8" descr="Image result for EIB">
            <a:extLst>
              <a:ext uri="{FF2B5EF4-FFF2-40B4-BE49-F238E27FC236}">
                <a16:creationId xmlns:a16="http://schemas.microsoft.com/office/drawing/2014/main" id="{56366DE1-D164-8C1B-5138-19B7936E87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12" name="AutoShape 10" descr="Image result for EIB">
            <a:extLst>
              <a:ext uri="{FF2B5EF4-FFF2-40B4-BE49-F238E27FC236}">
                <a16:creationId xmlns:a16="http://schemas.microsoft.com/office/drawing/2014/main" id="{C4F75792-4B12-481F-5C65-2A9717CEA5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14" name="AutoShape 12" descr="Image result for EIB">
            <a:extLst>
              <a:ext uri="{FF2B5EF4-FFF2-40B4-BE49-F238E27FC236}">
                <a16:creationId xmlns:a16="http://schemas.microsoft.com/office/drawing/2014/main" id="{455C67EC-09D6-2FEB-0049-59BB9B55FD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8178697-2F00-BD41-E475-B699E2797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775" y="218633"/>
            <a:ext cx="789745" cy="7860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4FE5F9B-4E7E-701C-E53D-DEFDAA5EECD8}"/>
              </a:ext>
            </a:extLst>
          </p:cNvPr>
          <p:cNvSpPr txBox="1"/>
          <p:nvPr/>
        </p:nvSpPr>
        <p:spPr>
          <a:xfrm>
            <a:off x="7643083" y="411840"/>
            <a:ext cx="1223413" cy="505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894" dirty="0">
                <a:solidFill>
                  <a:schemeClr val="accent1"/>
                </a:solidFill>
              </a:rPr>
              <a:t>EU Mission</a:t>
            </a:r>
          </a:p>
          <a:p>
            <a:pPr algn="r"/>
            <a:r>
              <a:rPr lang="en-GB" sz="894" dirty="0">
                <a:solidFill>
                  <a:schemeClr val="accent1"/>
                </a:solidFill>
              </a:rPr>
              <a:t>Climate-neutral and </a:t>
            </a:r>
          </a:p>
          <a:p>
            <a:pPr algn="r"/>
            <a:r>
              <a:rPr lang="en-GB" sz="894" dirty="0">
                <a:solidFill>
                  <a:schemeClr val="accent1"/>
                </a:solidFill>
              </a:rPr>
              <a:t>Smart cities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590AD4C-7D17-5DDF-6A97-7CB9E3A4898E}"/>
              </a:ext>
            </a:extLst>
          </p:cNvPr>
          <p:cNvSpPr txBox="1"/>
          <p:nvPr/>
        </p:nvSpPr>
        <p:spPr>
          <a:xfrm>
            <a:off x="673886" y="573008"/>
            <a:ext cx="68241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chemeClr val="accent5">
                    <a:lumMod val="75000"/>
                  </a:schemeClr>
                </a:solidFill>
              </a:rPr>
              <a:t>ΧΡΟΝΟΔΙΑΓΡΑΜΜΑ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B19DD8F4-5423-9976-1732-A5E4E8327BC3}"/>
              </a:ext>
            </a:extLst>
          </p:cNvPr>
          <p:cNvSpPr txBox="1">
            <a:spLocks/>
          </p:cNvSpPr>
          <p:nvPr/>
        </p:nvSpPr>
        <p:spPr>
          <a:xfrm>
            <a:off x="416497" y="1700808"/>
            <a:ext cx="9017590" cy="4311206"/>
          </a:xfrm>
          <a:prstGeom prst="rect">
            <a:avLst/>
          </a:prstGeom>
        </p:spPr>
        <p:txBody>
          <a:bodyPr/>
          <a:lstStyle>
            <a:lvl1pPr marL="371477" indent="-37147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70" indent="-30956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0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8261" indent="-24765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3565" indent="-24765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8869" indent="-24765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4173" indent="-247652" algn="l" defTabSz="9906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477" indent="-247652" algn="l" defTabSz="9906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781" indent="-247652" algn="l" defTabSz="9906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0086" indent="-247652" algn="l" defTabSz="9906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/>
              <a:t> </a:t>
            </a:r>
            <a:endParaRPr lang="en-IE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5526ED-D6E3-5BCE-17DD-1F2ED96943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128" y="1742366"/>
            <a:ext cx="8023031" cy="385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371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AAB2EE-AA8C-4367-B2FC-CDE990609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B6290-DA67-44C1-9B5D-DBBC529BF912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4099" name="AutoShape 2" descr="Image result for european commission">
            <a:extLst>
              <a:ext uri="{FF2B5EF4-FFF2-40B4-BE49-F238E27FC236}">
                <a16:creationId xmlns:a16="http://schemas.microsoft.com/office/drawing/2014/main" id="{12F578A7-9467-46CA-A92A-ABDC9754F5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4100" name="AutoShape 4" descr="Image result for european commission">
            <a:extLst>
              <a:ext uri="{FF2B5EF4-FFF2-40B4-BE49-F238E27FC236}">
                <a16:creationId xmlns:a16="http://schemas.microsoft.com/office/drawing/2014/main" id="{86C5567B-6BE3-4569-AFD8-958E6AD899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4101" name="AutoShape 8" descr="Image result for EIB">
            <a:extLst>
              <a:ext uri="{FF2B5EF4-FFF2-40B4-BE49-F238E27FC236}">
                <a16:creationId xmlns:a16="http://schemas.microsoft.com/office/drawing/2014/main" id="{C032130B-BFA7-4E9B-A7A3-98F4FA12D4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4102" name="AutoShape 10" descr="Image result for EIB">
            <a:extLst>
              <a:ext uri="{FF2B5EF4-FFF2-40B4-BE49-F238E27FC236}">
                <a16:creationId xmlns:a16="http://schemas.microsoft.com/office/drawing/2014/main" id="{23E3BFC4-1F8A-418B-A2DB-DA73B09101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4103" name="AutoShape 12" descr="Image result for EIB">
            <a:extLst>
              <a:ext uri="{FF2B5EF4-FFF2-40B4-BE49-F238E27FC236}">
                <a16:creationId xmlns:a16="http://schemas.microsoft.com/office/drawing/2014/main" id="{3CA45789-A924-439A-8662-71BB29E897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8" name="AutoShape 2" descr="Image result for european commission">
            <a:extLst>
              <a:ext uri="{FF2B5EF4-FFF2-40B4-BE49-F238E27FC236}">
                <a16:creationId xmlns:a16="http://schemas.microsoft.com/office/drawing/2014/main" id="{2C5E94D3-6DE2-A0CD-8AB9-1666FAA461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10" name="AutoShape 4" descr="Image result for european commission">
            <a:extLst>
              <a:ext uri="{FF2B5EF4-FFF2-40B4-BE49-F238E27FC236}">
                <a16:creationId xmlns:a16="http://schemas.microsoft.com/office/drawing/2014/main" id="{CDD248BB-1909-0196-F5AD-98182620C7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11" name="AutoShape 8" descr="Image result for EIB">
            <a:extLst>
              <a:ext uri="{FF2B5EF4-FFF2-40B4-BE49-F238E27FC236}">
                <a16:creationId xmlns:a16="http://schemas.microsoft.com/office/drawing/2014/main" id="{56366DE1-D164-8C1B-5138-19B7936E87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12" name="AutoShape 10" descr="Image result for EIB">
            <a:extLst>
              <a:ext uri="{FF2B5EF4-FFF2-40B4-BE49-F238E27FC236}">
                <a16:creationId xmlns:a16="http://schemas.microsoft.com/office/drawing/2014/main" id="{C4F75792-4B12-481F-5C65-2A9717CEA5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14" name="AutoShape 12" descr="Image result for EIB">
            <a:extLst>
              <a:ext uri="{FF2B5EF4-FFF2-40B4-BE49-F238E27FC236}">
                <a16:creationId xmlns:a16="http://schemas.microsoft.com/office/drawing/2014/main" id="{455C67EC-09D6-2FEB-0049-59BB9B55FD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8178697-2F00-BD41-E475-B699E2797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775" y="218633"/>
            <a:ext cx="789745" cy="7860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4FE5F9B-4E7E-701C-E53D-DEFDAA5EECD8}"/>
              </a:ext>
            </a:extLst>
          </p:cNvPr>
          <p:cNvSpPr txBox="1"/>
          <p:nvPr/>
        </p:nvSpPr>
        <p:spPr>
          <a:xfrm>
            <a:off x="7643083" y="411840"/>
            <a:ext cx="1223413" cy="505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894" dirty="0">
                <a:solidFill>
                  <a:schemeClr val="accent1"/>
                </a:solidFill>
              </a:rPr>
              <a:t>EU Mission</a:t>
            </a:r>
          </a:p>
          <a:p>
            <a:pPr algn="r"/>
            <a:r>
              <a:rPr lang="en-GB" sz="894" dirty="0">
                <a:solidFill>
                  <a:schemeClr val="accent1"/>
                </a:solidFill>
              </a:rPr>
              <a:t>Climate-neutral and </a:t>
            </a:r>
          </a:p>
          <a:p>
            <a:pPr algn="r"/>
            <a:r>
              <a:rPr lang="en-GB" sz="894" dirty="0">
                <a:solidFill>
                  <a:schemeClr val="accent1"/>
                </a:solidFill>
              </a:rPr>
              <a:t>Smart cities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B19DD8F4-5423-9976-1732-A5E4E8327BC3}"/>
              </a:ext>
            </a:extLst>
          </p:cNvPr>
          <p:cNvSpPr txBox="1">
            <a:spLocks/>
          </p:cNvSpPr>
          <p:nvPr/>
        </p:nvSpPr>
        <p:spPr>
          <a:xfrm>
            <a:off x="416497" y="1700808"/>
            <a:ext cx="9017590" cy="4311206"/>
          </a:xfrm>
          <a:prstGeom prst="rect">
            <a:avLst/>
          </a:prstGeom>
        </p:spPr>
        <p:txBody>
          <a:bodyPr/>
          <a:lstStyle>
            <a:lvl1pPr marL="371477" indent="-37147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70" indent="-30956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0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8261" indent="-24765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3565" indent="-24765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8869" indent="-24765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4173" indent="-247652" algn="l" defTabSz="9906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477" indent="-247652" algn="l" defTabSz="9906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781" indent="-247652" algn="l" defTabSz="9906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0086" indent="-247652" algn="l" defTabSz="9906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/>
              <a:t> </a:t>
            </a:r>
            <a:endParaRPr lang="en-IE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BD546BC-19EA-3162-B0D6-2DFB631D6AA5}"/>
              </a:ext>
            </a:extLst>
          </p:cNvPr>
          <p:cNvGrpSpPr/>
          <p:nvPr/>
        </p:nvGrpSpPr>
        <p:grpSpPr>
          <a:xfrm>
            <a:off x="662560" y="1771549"/>
            <a:ext cx="8768390" cy="4114334"/>
            <a:chOff x="577098" y="2007761"/>
            <a:chExt cx="8768390" cy="411433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B43969A8-5C83-4B38-04A8-85096ED632E7}"/>
                </a:ext>
              </a:extLst>
            </p:cNvPr>
            <p:cNvSpPr/>
            <p:nvPr/>
          </p:nvSpPr>
          <p:spPr>
            <a:xfrm>
              <a:off x="577098" y="2007761"/>
              <a:ext cx="8768390" cy="4114334"/>
            </a:xfrm>
            <a:prstGeom prst="rect">
              <a:avLst/>
            </a:prstGeom>
            <a:solidFill>
              <a:srgbClr val="D6D2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74CF857-C6A8-2C90-4A07-70AEDB8884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33373" y="2316342"/>
              <a:ext cx="2152075" cy="343844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6CBD361-4401-E920-A6C2-90D22CF6B8C9}"/>
              </a:ext>
            </a:extLst>
          </p:cNvPr>
          <p:cNvSpPr txBox="1"/>
          <p:nvPr/>
        </p:nvSpPr>
        <p:spPr>
          <a:xfrm>
            <a:off x="618039" y="612528"/>
            <a:ext cx="64812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b="1" i="0" u="none" strike="noStrike" baseline="0" dirty="0">
                <a:solidFill>
                  <a:schemeClr val="tx2"/>
                </a:solidFill>
                <a:latin typeface="Verdana Pro Cond" panose="020B0606030504040204" pitchFamily="34" charset="0"/>
              </a:rPr>
              <a:t>Πλαίσιο για αποτελεσματικό σχεδιασμό των </a:t>
            </a:r>
          </a:p>
          <a:p>
            <a:r>
              <a:rPr lang="el-GR" sz="2400" b="1" i="0" u="none" strike="noStrike" baseline="0" dirty="0">
                <a:solidFill>
                  <a:schemeClr val="tx2"/>
                </a:solidFill>
                <a:latin typeface="Verdana Pro Cond" panose="020B0606030504040204" pitchFamily="34" charset="0"/>
              </a:rPr>
              <a:t>δράσεων για το κλίμα</a:t>
            </a:r>
            <a:endParaRPr lang="en-GB" sz="2400" b="1" dirty="0">
              <a:solidFill>
                <a:schemeClr val="tx2"/>
              </a:solidFill>
              <a:effectLst/>
              <a:latin typeface="Verdana Pro Cond" panose="020B060603050404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5CBB2E-5146-A0E1-3D5B-BA61D7302D3C}"/>
              </a:ext>
            </a:extLst>
          </p:cNvPr>
          <p:cNvSpPr txBox="1"/>
          <p:nvPr/>
        </p:nvSpPr>
        <p:spPr>
          <a:xfrm>
            <a:off x="985144" y="1936867"/>
            <a:ext cx="5810660" cy="424731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l-GR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Ρύθμιση του οράματος</a:t>
            </a:r>
          </a:p>
          <a:p>
            <a:pPr marL="342900" indent="-342900">
              <a:buFont typeface="+mj-lt"/>
              <a:buAutoNum type="arabicPeriod"/>
            </a:pPr>
            <a:endParaRPr lang="el-GR" i="0" u="none" strike="noStrike" baseline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Καθιέρωση Δομής διακυβέρνησης </a:t>
            </a:r>
          </a:p>
          <a:p>
            <a:pPr marL="342900" indent="-342900">
              <a:buFont typeface="+mj-lt"/>
              <a:buAutoNum type="arabicPeriod"/>
            </a:pPr>
            <a:endParaRPr lang="el-GR" i="0" u="none" strike="noStrike" baseline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Βασική </a:t>
            </a:r>
            <a:r>
              <a:rPr lang="el-G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εκτίμηση</a:t>
            </a:r>
            <a:r>
              <a:rPr lang="el-GR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και στόχος ουδετερότητας του κλίματος </a:t>
            </a:r>
            <a:endParaRPr lang="el-GR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l-GR" i="0" u="none" strike="noStrike" baseline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Προσδιορισμός του χαρτοφυλακίου των ενεργειών/ δράσεων / έργων </a:t>
            </a:r>
          </a:p>
          <a:p>
            <a:pPr marL="342900" indent="-342900">
              <a:buFont typeface="+mj-lt"/>
              <a:buAutoNum type="arabicPeriod"/>
            </a:pPr>
            <a:endParaRPr lang="el-GR" i="0" u="none" strike="noStrike" baseline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Σχέδιο υλοποίησης </a:t>
            </a:r>
            <a:endParaRPr lang="el-GR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l-GR" i="0" u="none" strike="noStrike" baseline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l-GR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Παρακολούθηση / επαναξιολόγη</a:t>
            </a:r>
            <a:r>
              <a:rPr lang="el-GR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ση</a:t>
            </a:r>
            <a:r>
              <a:rPr lang="el-GR" i="0" u="none" strike="noStrike" baseline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endParaRPr lang="el-GR" i="0" u="none" strike="noStrike" baseline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l-GR" i="0" u="none" strike="noStrike" baseline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018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AAB2EE-AA8C-4367-B2FC-CDE990609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B6290-DA67-44C1-9B5D-DBBC529BF912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4099" name="AutoShape 2" descr="Image result for european commission">
            <a:extLst>
              <a:ext uri="{FF2B5EF4-FFF2-40B4-BE49-F238E27FC236}">
                <a16:creationId xmlns:a16="http://schemas.microsoft.com/office/drawing/2014/main" id="{12F578A7-9467-46CA-A92A-ABDC9754F5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4100" name="AutoShape 4" descr="Image result for european commission">
            <a:extLst>
              <a:ext uri="{FF2B5EF4-FFF2-40B4-BE49-F238E27FC236}">
                <a16:creationId xmlns:a16="http://schemas.microsoft.com/office/drawing/2014/main" id="{86C5567B-6BE3-4569-AFD8-958E6AD899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4101" name="AutoShape 8" descr="Image result for EIB">
            <a:extLst>
              <a:ext uri="{FF2B5EF4-FFF2-40B4-BE49-F238E27FC236}">
                <a16:creationId xmlns:a16="http://schemas.microsoft.com/office/drawing/2014/main" id="{C032130B-BFA7-4E9B-A7A3-98F4FA12D4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4102" name="AutoShape 10" descr="Image result for EIB">
            <a:extLst>
              <a:ext uri="{FF2B5EF4-FFF2-40B4-BE49-F238E27FC236}">
                <a16:creationId xmlns:a16="http://schemas.microsoft.com/office/drawing/2014/main" id="{23E3BFC4-1F8A-418B-A2DB-DA73B09101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4103" name="AutoShape 12" descr="Image result for EIB">
            <a:extLst>
              <a:ext uri="{FF2B5EF4-FFF2-40B4-BE49-F238E27FC236}">
                <a16:creationId xmlns:a16="http://schemas.microsoft.com/office/drawing/2014/main" id="{3CA45789-A924-439A-8662-71BB29E897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8" name="AutoShape 2" descr="Image result for european commission">
            <a:extLst>
              <a:ext uri="{FF2B5EF4-FFF2-40B4-BE49-F238E27FC236}">
                <a16:creationId xmlns:a16="http://schemas.microsoft.com/office/drawing/2014/main" id="{2C5E94D3-6DE2-A0CD-8AB9-1666FAA461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10" name="AutoShape 4" descr="Image result for european commission">
            <a:extLst>
              <a:ext uri="{FF2B5EF4-FFF2-40B4-BE49-F238E27FC236}">
                <a16:creationId xmlns:a16="http://schemas.microsoft.com/office/drawing/2014/main" id="{CDD248BB-1909-0196-F5AD-98182620C7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11" name="AutoShape 8" descr="Image result for EIB">
            <a:extLst>
              <a:ext uri="{FF2B5EF4-FFF2-40B4-BE49-F238E27FC236}">
                <a16:creationId xmlns:a16="http://schemas.microsoft.com/office/drawing/2014/main" id="{56366DE1-D164-8C1B-5138-19B7936E87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12" name="AutoShape 10" descr="Image result for EIB">
            <a:extLst>
              <a:ext uri="{FF2B5EF4-FFF2-40B4-BE49-F238E27FC236}">
                <a16:creationId xmlns:a16="http://schemas.microsoft.com/office/drawing/2014/main" id="{C4F75792-4B12-481F-5C65-2A9717CEA5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14" name="AutoShape 12" descr="Image result for EIB">
            <a:extLst>
              <a:ext uri="{FF2B5EF4-FFF2-40B4-BE49-F238E27FC236}">
                <a16:creationId xmlns:a16="http://schemas.microsoft.com/office/drawing/2014/main" id="{455C67EC-09D6-2FEB-0049-59BB9B55FD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8178697-2F00-BD41-E475-B699E2797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775" y="218633"/>
            <a:ext cx="789745" cy="7860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4FE5F9B-4E7E-701C-E53D-DEFDAA5EECD8}"/>
              </a:ext>
            </a:extLst>
          </p:cNvPr>
          <p:cNvSpPr txBox="1"/>
          <p:nvPr/>
        </p:nvSpPr>
        <p:spPr>
          <a:xfrm>
            <a:off x="7643083" y="411840"/>
            <a:ext cx="1223413" cy="505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894" dirty="0">
                <a:solidFill>
                  <a:schemeClr val="accent1"/>
                </a:solidFill>
              </a:rPr>
              <a:t>EU Mission</a:t>
            </a:r>
          </a:p>
          <a:p>
            <a:pPr algn="r"/>
            <a:r>
              <a:rPr lang="en-GB" sz="894" dirty="0">
                <a:solidFill>
                  <a:schemeClr val="accent1"/>
                </a:solidFill>
              </a:rPr>
              <a:t>Climate-neutral and </a:t>
            </a:r>
          </a:p>
          <a:p>
            <a:pPr algn="r"/>
            <a:r>
              <a:rPr lang="en-GB" sz="894" dirty="0">
                <a:solidFill>
                  <a:schemeClr val="accent1"/>
                </a:solidFill>
              </a:rPr>
              <a:t>Smart cities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B19DD8F4-5423-9976-1732-A5E4E8327BC3}"/>
              </a:ext>
            </a:extLst>
          </p:cNvPr>
          <p:cNvSpPr txBox="1">
            <a:spLocks/>
          </p:cNvSpPr>
          <p:nvPr/>
        </p:nvSpPr>
        <p:spPr>
          <a:xfrm>
            <a:off x="416497" y="1700808"/>
            <a:ext cx="9017590" cy="4311206"/>
          </a:xfrm>
          <a:prstGeom prst="rect">
            <a:avLst/>
          </a:prstGeom>
        </p:spPr>
        <p:txBody>
          <a:bodyPr/>
          <a:lstStyle>
            <a:lvl1pPr marL="371477" indent="-37147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70" indent="-30956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0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8261" indent="-24765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3565" indent="-24765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8869" indent="-24765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4173" indent="-247652" algn="l" defTabSz="9906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477" indent="-247652" algn="l" defTabSz="9906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781" indent="-247652" algn="l" defTabSz="9906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0086" indent="-247652" algn="l" defTabSz="9906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/>
              <a:t> </a:t>
            </a:r>
            <a:endParaRPr lang="en-I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14BB33-23CC-54D2-68B3-4CB481EA74AD}"/>
              </a:ext>
            </a:extLst>
          </p:cNvPr>
          <p:cNvSpPr txBox="1"/>
          <p:nvPr/>
        </p:nvSpPr>
        <p:spPr>
          <a:xfrm>
            <a:off x="593113" y="1455754"/>
            <a:ext cx="90404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b="1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Τολμηρό και εμπνευσμένο</a:t>
            </a:r>
            <a:endParaRPr lang="en-GB" b="1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b="1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b="1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Καινοτομία και πειραματισμός </a:t>
            </a:r>
            <a:r>
              <a:rPr lang="el-GR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στους τομείς της διακυβέρνησης, της κοινωνίας, του κλίματος, της τεχνολογίας</a:t>
            </a:r>
            <a:endParaRPr lang="en-GB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b="1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b="1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Νέα μορφή διακυβέρνησης</a:t>
            </a:r>
            <a:endParaRPr lang="en-GB" b="1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Μοντέλα για τον μετασχηματισμό της πόλης - </a:t>
            </a:r>
            <a:r>
              <a:rPr lang="el-GR" b="1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ολοκληρωμένος σχεδιασμός</a:t>
            </a:r>
            <a:endParaRPr lang="en-GB" b="1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b="1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b="1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Νέο οικονομικό μοντέλο δράσης για το κλίμα</a:t>
            </a:r>
            <a:endParaRPr lang="en-GB" b="1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b="1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b="1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Συνεργασία</a:t>
            </a:r>
            <a:r>
              <a:rPr lang="el-GR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 με ακαδημαϊκά ιδρύματα, ιδιωτικούς και κυβερνητικούς φορείς, επιχειρήσεις, πολίτες </a:t>
            </a:r>
            <a:endParaRPr lang="en-GB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b="1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b="1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Συνεργασία και δικτύωση μεταξύ πόλεων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l-GR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Να μετατραπούν τα </a:t>
            </a:r>
            <a:r>
              <a:rPr lang="el-GR" b="1" dirty="0">
                <a:solidFill>
                  <a:schemeClr val="tx2"/>
                </a:solidFill>
                <a:effectLst/>
                <a:ea typeface="Times New Roman" panose="02020603050405020304" pitchFamily="18" charset="0"/>
              </a:rPr>
              <a:t>εμπόδια σε ευκαιρίες</a:t>
            </a:r>
            <a:endParaRPr lang="en-GB" b="1" dirty="0">
              <a:solidFill>
                <a:schemeClr val="tx2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2A561B-09E9-A28A-A7CC-6769BDE383F0}"/>
              </a:ext>
            </a:extLst>
          </p:cNvPr>
          <p:cNvSpPr txBox="1"/>
          <p:nvPr/>
        </p:nvSpPr>
        <p:spPr>
          <a:xfrm>
            <a:off x="577098" y="540097"/>
            <a:ext cx="59684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dirty="0">
                <a:solidFill>
                  <a:schemeClr val="tx2"/>
                </a:solidFill>
                <a:effectLst/>
                <a:latin typeface="Verdana Pro Cond" panose="020B0606030504040204" pitchFamily="34" charset="0"/>
                <a:ea typeface="Times New Roman" panose="02020603050405020304" pitchFamily="18" charset="0"/>
              </a:rPr>
              <a:t>Χαρακτηριστικά του </a:t>
            </a:r>
            <a:r>
              <a:rPr lang="el-GR" sz="2800" b="1" dirty="0">
                <a:solidFill>
                  <a:schemeClr val="tx2"/>
                </a:solidFill>
                <a:latin typeface="Verdana Pro Cond" panose="020B0606030504040204" pitchFamily="34" charset="0"/>
                <a:ea typeface="Times New Roman" panose="02020603050405020304" pitchFamily="18" charset="0"/>
              </a:rPr>
              <a:t>εγχειρήματος</a:t>
            </a:r>
            <a:endParaRPr lang="en-GB" sz="2800" b="1" dirty="0">
              <a:solidFill>
                <a:schemeClr val="tx2"/>
              </a:solidFill>
              <a:effectLst/>
              <a:latin typeface="Verdana Pro Cond" panose="020B060603050404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1580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AAB2EE-AA8C-4367-B2FC-CDE990609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0B6290-DA67-44C1-9B5D-DBBC529BF912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4099" name="AutoShape 2" descr="Image result for european commission">
            <a:extLst>
              <a:ext uri="{FF2B5EF4-FFF2-40B4-BE49-F238E27FC236}">
                <a16:creationId xmlns:a16="http://schemas.microsoft.com/office/drawing/2014/main" id="{12F578A7-9467-46CA-A92A-ABDC9754F5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4100" name="AutoShape 4" descr="Image result for european commission">
            <a:extLst>
              <a:ext uri="{FF2B5EF4-FFF2-40B4-BE49-F238E27FC236}">
                <a16:creationId xmlns:a16="http://schemas.microsoft.com/office/drawing/2014/main" id="{86C5567B-6BE3-4569-AFD8-958E6AD899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4101" name="AutoShape 8" descr="Image result for EIB">
            <a:extLst>
              <a:ext uri="{FF2B5EF4-FFF2-40B4-BE49-F238E27FC236}">
                <a16:creationId xmlns:a16="http://schemas.microsoft.com/office/drawing/2014/main" id="{C032130B-BFA7-4E9B-A7A3-98F4FA12D4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4102" name="AutoShape 10" descr="Image result for EIB">
            <a:extLst>
              <a:ext uri="{FF2B5EF4-FFF2-40B4-BE49-F238E27FC236}">
                <a16:creationId xmlns:a16="http://schemas.microsoft.com/office/drawing/2014/main" id="{23E3BFC4-1F8A-418B-A2DB-DA73B091017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4103" name="AutoShape 12" descr="Image result for EIB">
            <a:extLst>
              <a:ext uri="{FF2B5EF4-FFF2-40B4-BE49-F238E27FC236}">
                <a16:creationId xmlns:a16="http://schemas.microsoft.com/office/drawing/2014/main" id="{3CA45789-A924-439A-8662-71BB29E897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8" name="AutoShape 2" descr="Image result for european commission">
            <a:extLst>
              <a:ext uri="{FF2B5EF4-FFF2-40B4-BE49-F238E27FC236}">
                <a16:creationId xmlns:a16="http://schemas.microsoft.com/office/drawing/2014/main" id="{2C5E94D3-6DE2-A0CD-8AB9-1666FAA461A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10" name="AutoShape 4" descr="Image result for european commission">
            <a:extLst>
              <a:ext uri="{FF2B5EF4-FFF2-40B4-BE49-F238E27FC236}">
                <a16:creationId xmlns:a16="http://schemas.microsoft.com/office/drawing/2014/main" id="{CDD248BB-1909-0196-F5AD-98182620C74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11" name="AutoShape 8" descr="Image result for EIB">
            <a:extLst>
              <a:ext uri="{FF2B5EF4-FFF2-40B4-BE49-F238E27FC236}">
                <a16:creationId xmlns:a16="http://schemas.microsoft.com/office/drawing/2014/main" id="{56366DE1-D164-8C1B-5138-19B7936E87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12" name="AutoShape 10" descr="Image result for EIB">
            <a:extLst>
              <a:ext uri="{FF2B5EF4-FFF2-40B4-BE49-F238E27FC236}">
                <a16:creationId xmlns:a16="http://schemas.microsoft.com/office/drawing/2014/main" id="{C4F75792-4B12-481F-5C65-2A9717CEA5E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sp>
        <p:nvSpPr>
          <p:cNvPr id="14" name="AutoShape 12" descr="Image result for EIB">
            <a:extLst>
              <a:ext uri="{FF2B5EF4-FFF2-40B4-BE49-F238E27FC236}">
                <a16:creationId xmlns:a16="http://schemas.microsoft.com/office/drawing/2014/main" id="{455C67EC-09D6-2FEB-0049-59BB9B55FD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6898" y="95625"/>
            <a:ext cx="330200" cy="33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95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8178697-2F00-BD41-E475-B699E27979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3775" y="218633"/>
            <a:ext cx="789745" cy="7860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4FE5F9B-4E7E-701C-E53D-DEFDAA5EECD8}"/>
              </a:ext>
            </a:extLst>
          </p:cNvPr>
          <p:cNvSpPr txBox="1"/>
          <p:nvPr/>
        </p:nvSpPr>
        <p:spPr>
          <a:xfrm>
            <a:off x="7643083" y="411840"/>
            <a:ext cx="1223413" cy="5051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GB" sz="894" dirty="0">
                <a:solidFill>
                  <a:schemeClr val="accent1"/>
                </a:solidFill>
              </a:rPr>
              <a:t>EU Mission</a:t>
            </a:r>
          </a:p>
          <a:p>
            <a:pPr algn="r"/>
            <a:r>
              <a:rPr lang="en-GB" sz="894" dirty="0">
                <a:solidFill>
                  <a:schemeClr val="accent1"/>
                </a:solidFill>
              </a:rPr>
              <a:t>Climate-neutral and </a:t>
            </a:r>
          </a:p>
          <a:p>
            <a:pPr algn="r"/>
            <a:r>
              <a:rPr lang="en-GB" sz="894" dirty="0">
                <a:solidFill>
                  <a:schemeClr val="accent1"/>
                </a:solidFill>
              </a:rPr>
              <a:t>Smart cities</a:t>
            </a: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B19DD8F4-5423-9976-1732-A5E4E8327BC3}"/>
              </a:ext>
            </a:extLst>
          </p:cNvPr>
          <p:cNvSpPr txBox="1">
            <a:spLocks/>
          </p:cNvSpPr>
          <p:nvPr/>
        </p:nvSpPr>
        <p:spPr>
          <a:xfrm>
            <a:off x="416497" y="1700808"/>
            <a:ext cx="9017590" cy="4311206"/>
          </a:xfrm>
          <a:prstGeom prst="rect">
            <a:avLst/>
          </a:prstGeom>
        </p:spPr>
        <p:txBody>
          <a:bodyPr/>
          <a:lstStyle>
            <a:lvl1pPr marL="371477" indent="-37147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4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4870" indent="-309566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30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38261" indent="-24765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33565" indent="-24765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28869" indent="-247652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24173" indent="-247652" algn="l" defTabSz="9906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19477" indent="-247652" algn="l" defTabSz="9906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14781" indent="-247652" algn="l" defTabSz="9906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10086" indent="-247652" algn="l" defTabSz="99060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/>
              <a:t> </a:t>
            </a:r>
            <a:endParaRPr lang="en-IE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C3AD12-F98A-9DC0-E1A0-C30C7BE52083}"/>
              </a:ext>
            </a:extLst>
          </p:cNvPr>
          <p:cNvSpPr txBox="1"/>
          <p:nvPr/>
        </p:nvSpPr>
        <p:spPr>
          <a:xfrm>
            <a:off x="782385" y="1004670"/>
            <a:ext cx="74933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chemeClr val="tx2"/>
                </a:solidFill>
                <a:latin typeface="Verdana Pro Cond" panose="020B0606030504040204" pitchFamily="34" charset="0"/>
              </a:rPr>
              <a:t>Προσαρμογή με τα χαρακτηριστικά της Αποστολής της ΕΕ</a:t>
            </a:r>
            <a:endParaRPr lang="en-GB" sz="2800" b="1" dirty="0">
              <a:solidFill>
                <a:schemeClr val="tx2"/>
              </a:solidFill>
              <a:latin typeface="Verdana Pro Cond" panose="020B0606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0AD611-6480-0D3F-1E13-9ECCC199A5DF}"/>
              </a:ext>
            </a:extLst>
          </p:cNvPr>
          <p:cNvSpPr txBox="1"/>
          <p:nvPr/>
        </p:nvSpPr>
        <p:spPr>
          <a:xfrm>
            <a:off x="808514" y="2276795"/>
            <a:ext cx="8670259" cy="2342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8606" indent="-278606">
              <a:buFont typeface="Symbol" panose="05050102010706020507" pitchFamily="18" charset="2"/>
              <a:buChar char=""/>
            </a:pPr>
            <a:r>
              <a:rPr lang="el-GR" sz="1625" b="1" dirty="0">
                <a:solidFill>
                  <a:schemeClr val="tx2"/>
                </a:solidFill>
                <a:ea typeface="Times New Roman" panose="02020603050405020304" pitchFamily="18" charset="0"/>
              </a:rPr>
              <a:t>Στοχεύει στην προώθηση της καινοτομία</a:t>
            </a:r>
            <a:r>
              <a:rPr lang="el-GR" sz="1625" dirty="0">
                <a:solidFill>
                  <a:schemeClr val="tx2"/>
                </a:solidFill>
                <a:ea typeface="Times New Roman" panose="02020603050405020304" pitchFamily="18" charset="0"/>
              </a:rPr>
              <a:t>ς σε όλα τα στάδια υλοποίησης των επενδύσεων στην πόλη (σχεδιασμό, ανάπτυξη, υλοποίηση)</a:t>
            </a:r>
            <a:endParaRPr lang="el-GR" sz="1625" b="1" dirty="0">
              <a:solidFill>
                <a:schemeClr val="tx2"/>
              </a:solidFill>
              <a:ea typeface="Times New Roman" panose="02020603050405020304" pitchFamily="18" charset="0"/>
            </a:endParaRPr>
          </a:p>
          <a:p>
            <a:pPr marL="278606" indent="-278606">
              <a:buFont typeface="Symbol" panose="05050102010706020507" pitchFamily="18" charset="2"/>
              <a:buChar char=""/>
            </a:pPr>
            <a:r>
              <a:rPr lang="el-GR" sz="1625" b="1" dirty="0">
                <a:solidFill>
                  <a:schemeClr val="tx2"/>
                </a:solidFill>
                <a:ea typeface="Times New Roman" panose="02020603050405020304" pitchFamily="18" charset="0"/>
              </a:rPr>
              <a:t>Απαιτεί αλλαγή </a:t>
            </a:r>
            <a:r>
              <a:rPr lang="el-GR" sz="1625" dirty="0">
                <a:solidFill>
                  <a:schemeClr val="tx2"/>
                </a:solidFill>
                <a:ea typeface="Times New Roman" panose="02020603050405020304" pitchFamily="18" charset="0"/>
              </a:rPr>
              <a:t>στους κανονισμούς, στις προσεγγίσεις και στις διαδικασίες σε συνδυασμό με την προθυμία να ξεπεραστούν οι υφιστάμενες πρακτικές</a:t>
            </a:r>
            <a:r>
              <a:rPr lang="en-GB" sz="1625" dirty="0">
                <a:solidFill>
                  <a:schemeClr val="tx2"/>
                </a:solidFill>
                <a:ea typeface="Times New Roman" panose="02020603050405020304" pitchFamily="18" charset="0"/>
              </a:rPr>
              <a:t> </a:t>
            </a:r>
            <a:r>
              <a:rPr lang="el-GR" sz="1625" dirty="0">
                <a:solidFill>
                  <a:schemeClr val="tx2"/>
                </a:solidFill>
                <a:ea typeface="Times New Roman" panose="02020603050405020304" pitchFamily="18" charset="0"/>
              </a:rPr>
              <a:t>και συνήθειες.</a:t>
            </a:r>
          </a:p>
          <a:p>
            <a:pPr marL="278606" indent="-278606">
              <a:buFont typeface="Symbol" panose="05050102010706020507" pitchFamily="18" charset="2"/>
              <a:buChar char=""/>
            </a:pPr>
            <a:r>
              <a:rPr lang="el-GR" sz="1625" b="1" dirty="0">
                <a:solidFill>
                  <a:schemeClr val="tx2"/>
                </a:solidFill>
                <a:ea typeface="Times New Roman" panose="02020603050405020304" pitchFamily="18" charset="0"/>
              </a:rPr>
              <a:t>Απαιτεί αλλαγή στάσης </a:t>
            </a:r>
            <a:r>
              <a:rPr lang="el-GR" sz="1625" dirty="0">
                <a:solidFill>
                  <a:schemeClr val="tx2"/>
                </a:solidFill>
                <a:ea typeface="Times New Roman" panose="02020603050405020304" pitchFamily="18" charset="0"/>
              </a:rPr>
              <a:t>απέναντι σε πρακτικές πτυχές της υλοποίησης, και όσον αφορά τα άτομα και οργανισμούς που συνεργάζονται: πολίτες, τοπικές κυβερνήσεις, κεντρικές και περιφερειακές αρχές και ευρωπαϊκά θεσμικά όργανα.</a:t>
            </a:r>
          </a:p>
          <a:p>
            <a:pPr marL="278606" indent="-278606">
              <a:buFont typeface="Symbol" panose="05050102010706020507" pitchFamily="18" charset="2"/>
              <a:buChar char=""/>
            </a:pPr>
            <a:r>
              <a:rPr lang="el-GR" sz="1625" dirty="0">
                <a:solidFill>
                  <a:schemeClr val="tx2"/>
                </a:solidFill>
                <a:ea typeface="Times New Roman" panose="02020603050405020304" pitchFamily="18" charset="0"/>
              </a:rPr>
              <a:t>Η αποστολή αναμένει από τους πολίτες, τις διοικήσεις των πόλεων και τους πολιτικούς ηγέτες να επιδείξουν </a:t>
            </a:r>
            <a:r>
              <a:rPr lang="el-GR" sz="1625" b="1" dirty="0">
                <a:solidFill>
                  <a:schemeClr val="tx2"/>
                </a:solidFill>
                <a:ea typeface="Times New Roman" panose="02020603050405020304" pitchFamily="18" charset="0"/>
              </a:rPr>
              <a:t>δέσμευση, φαντασία και αποφασιστικότητα</a:t>
            </a:r>
            <a:r>
              <a:rPr lang="el-GR" sz="1625" dirty="0">
                <a:solidFill>
                  <a:schemeClr val="tx2"/>
                </a:solidFill>
                <a:ea typeface="Times New Roman" panose="02020603050405020304" pitchFamily="18" charset="0"/>
              </a:rPr>
              <a:t>.</a:t>
            </a:r>
            <a:endParaRPr lang="en-GB" sz="1625" dirty="0">
              <a:solidFill>
                <a:schemeClr val="tx2"/>
              </a:solidFill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A8D108-9668-C4B4-29CB-BD943052EF95}"/>
              </a:ext>
            </a:extLst>
          </p:cNvPr>
          <p:cNvSpPr txBox="1"/>
          <p:nvPr/>
        </p:nvSpPr>
        <p:spPr>
          <a:xfrm>
            <a:off x="807420" y="5187831"/>
            <a:ext cx="777686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chemeClr val="tx2"/>
                </a:solidFill>
                <a:latin typeface="Verdana Pro Cond" panose="020B0606030504040204" pitchFamily="34" charset="0"/>
              </a:rPr>
              <a:t>Προσαρμογή με τα χαρακτηριστικά της πόλης</a:t>
            </a:r>
            <a:endParaRPr lang="en-GB" sz="2800" b="1" dirty="0">
              <a:solidFill>
                <a:schemeClr val="tx2"/>
              </a:solidFill>
              <a:latin typeface="Verdana Pro Cond" panose="020B0606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4643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17710</TotalTime>
  <Words>1048</Words>
  <Application>Microsoft Office PowerPoint</Application>
  <PresentationFormat>A4 Paper (210x297 mm)</PresentationFormat>
  <Paragraphs>226</Paragraphs>
  <Slides>16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Narrow</vt:lpstr>
      <vt:lpstr>Calibri</vt:lpstr>
      <vt:lpstr>Symbol</vt:lpstr>
      <vt:lpstr>Verdana Pro Cond</vt:lpstr>
      <vt:lpstr>Office Theme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Chrysses</dc:creator>
  <cp:lastModifiedBy>Chrysses Nicolaides</cp:lastModifiedBy>
  <cp:revision>516</cp:revision>
  <cp:lastPrinted>2022-07-02T09:06:18Z</cp:lastPrinted>
  <dcterms:created xsi:type="dcterms:W3CDTF">2016-10-18T13:31:18Z</dcterms:created>
  <dcterms:modified xsi:type="dcterms:W3CDTF">2022-12-03T06:50:19Z</dcterms:modified>
</cp:coreProperties>
</file>